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38"/>
  </p:notesMasterIdLst>
  <p:sldIdLst>
    <p:sldId id="256" r:id="rId2"/>
    <p:sldId id="257" r:id="rId3"/>
    <p:sldId id="290" r:id="rId4"/>
    <p:sldId id="258" r:id="rId5"/>
    <p:sldId id="291" r:id="rId6"/>
    <p:sldId id="292" r:id="rId7"/>
    <p:sldId id="293" r:id="rId8"/>
    <p:sldId id="294" r:id="rId9"/>
    <p:sldId id="295" r:id="rId10"/>
    <p:sldId id="259" r:id="rId11"/>
    <p:sldId id="296" r:id="rId12"/>
    <p:sldId id="297" r:id="rId13"/>
    <p:sldId id="298" r:id="rId14"/>
    <p:sldId id="299" r:id="rId15"/>
    <p:sldId id="300" r:id="rId16"/>
    <p:sldId id="301" r:id="rId17"/>
    <p:sldId id="309" r:id="rId18"/>
    <p:sldId id="312" r:id="rId19"/>
    <p:sldId id="304" r:id="rId20"/>
    <p:sldId id="303" r:id="rId21"/>
    <p:sldId id="310" r:id="rId22"/>
    <p:sldId id="284" r:id="rId23"/>
    <p:sldId id="307" r:id="rId24"/>
    <p:sldId id="308" r:id="rId25"/>
    <p:sldId id="285" r:id="rId26"/>
    <p:sldId id="286" r:id="rId27"/>
    <p:sldId id="311" r:id="rId28"/>
    <p:sldId id="288" r:id="rId29"/>
    <p:sldId id="289" r:id="rId30"/>
    <p:sldId id="313" r:id="rId31"/>
    <p:sldId id="265" r:id="rId32"/>
    <p:sldId id="306" r:id="rId33"/>
    <p:sldId id="272" r:id="rId34"/>
    <p:sldId id="264" r:id="rId35"/>
    <p:sldId id="263" r:id="rId36"/>
    <p:sldId id="314" r:id="rId37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033"/>
    <a:srgbClr val="000308"/>
    <a:srgbClr val="FF00FF"/>
    <a:srgbClr val="F466D6"/>
    <a:srgbClr val="00863D"/>
    <a:srgbClr val="15FF7F"/>
    <a:srgbClr val="F3D7F0"/>
    <a:srgbClr val="D7D5F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90712" autoAdjust="0"/>
  </p:normalViewPr>
  <p:slideViewPr>
    <p:cSldViewPr snapToGrid="0">
      <p:cViewPr varScale="1">
        <p:scale>
          <a:sx n="78" d="100"/>
          <a:sy n="78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2CED21-41CC-49E6-8406-CC8B1F60961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EDCC24F-B6DD-4DAA-9F8C-E01A8A4BC2F5}">
      <dgm:prSet/>
      <dgm:spPr/>
      <dgm:t>
        <a:bodyPr/>
        <a:lstStyle/>
        <a:p>
          <a:pPr>
            <a:spcAft>
              <a:spcPts val="0"/>
            </a:spcAft>
          </a:pPr>
          <a:r>
            <a:rPr lang="th-TH" dirty="0"/>
            <a:t>1. เพื่อปลูกฝังความมีวินัย ความรับผิดชอบในหน้าที่แก่บุคลากรในสังกัด</a:t>
          </a:r>
        </a:p>
        <a:p>
          <a:pPr>
            <a:spcAft>
              <a:spcPts val="0"/>
            </a:spcAft>
          </a:pPr>
          <a:r>
            <a:rPr lang="th-TH" dirty="0"/>
            <a:t> และมีจิตสาธารณะช่วยเหลืองานต่างๆ ในสังคม</a:t>
          </a:r>
          <a:endParaRPr lang="en-US" dirty="0"/>
        </a:p>
      </dgm:t>
    </dgm:pt>
    <dgm:pt modelId="{DCD11550-36BF-44CB-AF01-6E03BCC215F0}" type="parTrans" cxnId="{F6071461-97B9-4566-B40F-0CA9E839ACC7}">
      <dgm:prSet/>
      <dgm:spPr/>
      <dgm:t>
        <a:bodyPr/>
        <a:lstStyle/>
        <a:p>
          <a:endParaRPr lang="en-US"/>
        </a:p>
      </dgm:t>
    </dgm:pt>
    <dgm:pt modelId="{8835ECD9-5AD6-4DF8-A428-4FFCC95E21E9}" type="sibTrans" cxnId="{F6071461-97B9-4566-B40F-0CA9E839ACC7}">
      <dgm:prSet/>
      <dgm:spPr/>
      <dgm:t>
        <a:bodyPr/>
        <a:lstStyle/>
        <a:p>
          <a:endParaRPr lang="en-US"/>
        </a:p>
      </dgm:t>
    </dgm:pt>
    <dgm:pt modelId="{4DF697CC-6BC8-4464-AE58-354F0A94FC54}">
      <dgm:prSet/>
      <dgm:spPr/>
      <dgm:t>
        <a:bodyPr/>
        <a:lstStyle/>
        <a:p>
          <a:r>
            <a:rPr lang="th-TH"/>
            <a:t>2. เพื่อปลูกฝังความซื่อตรง ความซื่อสัตย์สุจริต ยึดมั่น ยืนหยัด ในการรักษาความจริง ความถูกต้องความเป็นธรรมทั้งปวง</a:t>
          </a:r>
          <a:endParaRPr lang="en-US"/>
        </a:p>
      </dgm:t>
    </dgm:pt>
    <dgm:pt modelId="{CF74E2B6-7123-4A78-85ED-5F9A6D154E19}" type="parTrans" cxnId="{987B2EBB-2ECE-4DD3-8079-40C46F794F2B}">
      <dgm:prSet/>
      <dgm:spPr/>
      <dgm:t>
        <a:bodyPr/>
        <a:lstStyle/>
        <a:p>
          <a:endParaRPr lang="en-US"/>
        </a:p>
      </dgm:t>
    </dgm:pt>
    <dgm:pt modelId="{6AE8BF46-439C-4EFE-BB5B-43F9B3D7BD68}" type="sibTrans" cxnId="{987B2EBB-2ECE-4DD3-8079-40C46F794F2B}">
      <dgm:prSet/>
      <dgm:spPr/>
      <dgm:t>
        <a:bodyPr/>
        <a:lstStyle/>
        <a:p>
          <a:endParaRPr lang="en-US"/>
        </a:p>
      </dgm:t>
    </dgm:pt>
    <dgm:pt modelId="{480D1581-3BB5-4CEC-A73A-2D1C9695CE8D}">
      <dgm:prSet/>
      <dgm:spPr/>
      <dgm:t>
        <a:bodyPr/>
        <a:lstStyle/>
        <a:p>
          <a:pPr>
            <a:spcAft>
              <a:spcPts val="0"/>
            </a:spcAft>
          </a:pPr>
          <a:r>
            <a:rPr lang="th-TH" dirty="0"/>
            <a:t>3. เพื่อส่งเสริมและสนับสนุนให้บุคลากรดำรงชีวิตตามหลักปรัชญา</a:t>
          </a:r>
        </a:p>
        <a:p>
          <a:pPr>
            <a:spcAft>
              <a:spcPts val="0"/>
            </a:spcAft>
          </a:pPr>
          <a:r>
            <a:rPr lang="th-TH" dirty="0"/>
            <a:t>ของเศรษฐกิจพอเพียง</a:t>
          </a:r>
          <a:endParaRPr lang="en-US" dirty="0"/>
        </a:p>
      </dgm:t>
    </dgm:pt>
    <dgm:pt modelId="{D26DE629-55AA-4999-94D3-8D1E1BCCD146}" type="parTrans" cxnId="{DBF2BB38-9861-472C-A756-EC2654ED6123}">
      <dgm:prSet/>
      <dgm:spPr/>
      <dgm:t>
        <a:bodyPr/>
        <a:lstStyle/>
        <a:p>
          <a:endParaRPr lang="en-US"/>
        </a:p>
      </dgm:t>
    </dgm:pt>
    <dgm:pt modelId="{2B1919C4-9DF7-4C87-B9A2-DC5D76662A43}" type="sibTrans" cxnId="{DBF2BB38-9861-472C-A756-EC2654ED6123}">
      <dgm:prSet/>
      <dgm:spPr/>
      <dgm:t>
        <a:bodyPr/>
        <a:lstStyle/>
        <a:p>
          <a:endParaRPr lang="en-US"/>
        </a:p>
      </dgm:t>
    </dgm:pt>
    <dgm:pt modelId="{E1D7DB6E-8CC8-4D5B-8FC5-BD8AF75DABDC}">
      <dgm:prSet/>
      <dgm:spPr/>
      <dgm:t>
        <a:bodyPr/>
        <a:lstStyle/>
        <a:p>
          <a:r>
            <a:rPr lang="th-TH"/>
            <a:t>4. เพื่อพัฒนาสำนักงานศึกษาธิการจังหวัดแพร่ให้เป็นองค์กรคุณธรรมที่ยั่งยืน</a:t>
          </a:r>
          <a:endParaRPr lang="en-US"/>
        </a:p>
      </dgm:t>
    </dgm:pt>
    <dgm:pt modelId="{A88126BD-6DE5-4A67-AB7E-5D263DA6B17D}" type="parTrans" cxnId="{00D5286E-8B68-4C4F-A859-58843E587317}">
      <dgm:prSet/>
      <dgm:spPr/>
      <dgm:t>
        <a:bodyPr/>
        <a:lstStyle/>
        <a:p>
          <a:endParaRPr lang="en-US"/>
        </a:p>
      </dgm:t>
    </dgm:pt>
    <dgm:pt modelId="{5EF779BA-3E2A-422C-96D6-E1DD8B79A7E9}" type="sibTrans" cxnId="{00D5286E-8B68-4C4F-A859-58843E587317}">
      <dgm:prSet/>
      <dgm:spPr/>
      <dgm:t>
        <a:bodyPr/>
        <a:lstStyle/>
        <a:p>
          <a:endParaRPr lang="en-US"/>
        </a:p>
      </dgm:t>
    </dgm:pt>
    <dgm:pt modelId="{DB7BCCCE-CFED-4110-966E-9DF7BDB8A9FB}" type="pres">
      <dgm:prSet presAssocID="{102CED21-41CC-49E6-8406-CC8B1F609612}" presName="linear" presStyleCnt="0">
        <dgm:presLayoutVars>
          <dgm:animLvl val="lvl"/>
          <dgm:resizeHandles val="exact"/>
        </dgm:presLayoutVars>
      </dgm:prSet>
      <dgm:spPr/>
    </dgm:pt>
    <dgm:pt modelId="{8F5244F9-3A1A-42BD-8524-501955567950}" type="pres">
      <dgm:prSet presAssocID="{AEDCC24F-B6DD-4DAA-9F8C-E01A8A4BC2F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9A4EBE4-D8E9-4072-A2AB-9C1AB35EF96C}" type="pres">
      <dgm:prSet presAssocID="{8835ECD9-5AD6-4DF8-A428-4FFCC95E21E9}" presName="spacer" presStyleCnt="0"/>
      <dgm:spPr/>
    </dgm:pt>
    <dgm:pt modelId="{078B5E4D-7763-4D44-9695-FC0A7B83C8F2}" type="pres">
      <dgm:prSet presAssocID="{4DF697CC-6BC8-4464-AE58-354F0A94FC5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2E84640-0C78-4F39-B7EE-E9CBD1496BF7}" type="pres">
      <dgm:prSet presAssocID="{6AE8BF46-439C-4EFE-BB5B-43F9B3D7BD68}" presName="spacer" presStyleCnt="0"/>
      <dgm:spPr/>
    </dgm:pt>
    <dgm:pt modelId="{FDA06539-F377-4720-B8B4-9BF08DE184E7}" type="pres">
      <dgm:prSet presAssocID="{480D1581-3BB5-4CEC-A73A-2D1C9695CE8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219FCF5-4E53-4AE2-B7A5-3411CB30DF84}" type="pres">
      <dgm:prSet presAssocID="{2B1919C4-9DF7-4C87-B9A2-DC5D76662A43}" presName="spacer" presStyleCnt="0"/>
      <dgm:spPr/>
    </dgm:pt>
    <dgm:pt modelId="{5F333054-B103-44F8-9DE6-72AC2E631596}" type="pres">
      <dgm:prSet presAssocID="{E1D7DB6E-8CC8-4D5B-8FC5-BD8AF75DABD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A815634-5BD5-46E8-8FAB-E4AA806B1E15}" type="presOf" srcId="{102CED21-41CC-49E6-8406-CC8B1F609612}" destId="{DB7BCCCE-CFED-4110-966E-9DF7BDB8A9FB}" srcOrd="0" destOrd="0" presId="urn:microsoft.com/office/officeart/2005/8/layout/vList2"/>
    <dgm:cxn modelId="{DBF2BB38-9861-472C-A756-EC2654ED6123}" srcId="{102CED21-41CC-49E6-8406-CC8B1F609612}" destId="{480D1581-3BB5-4CEC-A73A-2D1C9695CE8D}" srcOrd="2" destOrd="0" parTransId="{D26DE629-55AA-4999-94D3-8D1E1BCCD146}" sibTransId="{2B1919C4-9DF7-4C87-B9A2-DC5D76662A43}"/>
    <dgm:cxn modelId="{F6071461-97B9-4566-B40F-0CA9E839ACC7}" srcId="{102CED21-41CC-49E6-8406-CC8B1F609612}" destId="{AEDCC24F-B6DD-4DAA-9F8C-E01A8A4BC2F5}" srcOrd="0" destOrd="0" parTransId="{DCD11550-36BF-44CB-AF01-6E03BCC215F0}" sibTransId="{8835ECD9-5AD6-4DF8-A428-4FFCC95E21E9}"/>
    <dgm:cxn modelId="{00D5286E-8B68-4C4F-A859-58843E587317}" srcId="{102CED21-41CC-49E6-8406-CC8B1F609612}" destId="{E1D7DB6E-8CC8-4D5B-8FC5-BD8AF75DABDC}" srcOrd="3" destOrd="0" parTransId="{A88126BD-6DE5-4A67-AB7E-5D263DA6B17D}" sibTransId="{5EF779BA-3E2A-422C-96D6-E1DD8B79A7E9}"/>
    <dgm:cxn modelId="{71F4306E-393F-4BE9-86B1-88D82C9DE6BE}" type="presOf" srcId="{E1D7DB6E-8CC8-4D5B-8FC5-BD8AF75DABDC}" destId="{5F333054-B103-44F8-9DE6-72AC2E631596}" srcOrd="0" destOrd="0" presId="urn:microsoft.com/office/officeart/2005/8/layout/vList2"/>
    <dgm:cxn modelId="{72B3228D-9A08-410C-86D5-72C2ABC60894}" type="presOf" srcId="{480D1581-3BB5-4CEC-A73A-2D1C9695CE8D}" destId="{FDA06539-F377-4720-B8B4-9BF08DE184E7}" srcOrd="0" destOrd="0" presId="urn:microsoft.com/office/officeart/2005/8/layout/vList2"/>
    <dgm:cxn modelId="{45D38C99-BA7B-4ECF-B013-D07B159D9E76}" type="presOf" srcId="{4DF697CC-6BC8-4464-AE58-354F0A94FC54}" destId="{078B5E4D-7763-4D44-9695-FC0A7B83C8F2}" srcOrd="0" destOrd="0" presId="urn:microsoft.com/office/officeart/2005/8/layout/vList2"/>
    <dgm:cxn modelId="{987B2EBB-2ECE-4DD3-8079-40C46F794F2B}" srcId="{102CED21-41CC-49E6-8406-CC8B1F609612}" destId="{4DF697CC-6BC8-4464-AE58-354F0A94FC54}" srcOrd="1" destOrd="0" parTransId="{CF74E2B6-7123-4A78-85ED-5F9A6D154E19}" sibTransId="{6AE8BF46-439C-4EFE-BB5B-43F9B3D7BD68}"/>
    <dgm:cxn modelId="{ED1098CD-F6EC-4584-9039-449B01436198}" type="presOf" srcId="{AEDCC24F-B6DD-4DAA-9F8C-E01A8A4BC2F5}" destId="{8F5244F9-3A1A-42BD-8524-501955567950}" srcOrd="0" destOrd="0" presId="urn:microsoft.com/office/officeart/2005/8/layout/vList2"/>
    <dgm:cxn modelId="{94D00150-8711-41B6-A33D-284520251ACF}" type="presParOf" srcId="{DB7BCCCE-CFED-4110-966E-9DF7BDB8A9FB}" destId="{8F5244F9-3A1A-42BD-8524-501955567950}" srcOrd="0" destOrd="0" presId="urn:microsoft.com/office/officeart/2005/8/layout/vList2"/>
    <dgm:cxn modelId="{D9BFA2C4-3D0E-4E84-B9CA-043EE8E239A7}" type="presParOf" srcId="{DB7BCCCE-CFED-4110-966E-9DF7BDB8A9FB}" destId="{69A4EBE4-D8E9-4072-A2AB-9C1AB35EF96C}" srcOrd="1" destOrd="0" presId="urn:microsoft.com/office/officeart/2005/8/layout/vList2"/>
    <dgm:cxn modelId="{BFCCEEF6-1C6E-45C2-9803-EA3D8EBF2389}" type="presParOf" srcId="{DB7BCCCE-CFED-4110-966E-9DF7BDB8A9FB}" destId="{078B5E4D-7763-4D44-9695-FC0A7B83C8F2}" srcOrd="2" destOrd="0" presId="urn:microsoft.com/office/officeart/2005/8/layout/vList2"/>
    <dgm:cxn modelId="{232FE129-729D-4314-9600-D2C509DFD4A6}" type="presParOf" srcId="{DB7BCCCE-CFED-4110-966E-9DF7BDB8A9FB}" destId="{C2E84640-0C78-4F39-B7EE-E9CBD1496BF7}" srcOrd="3" destOrd="0" presId="urn:microsoft.com/office/officeart/2005/8/layout/vList2"/>
    <dgm:cxn modelId="{EC694412-F916-4DBF-9D8A-D7F159EE593B}" type="presParOf" srcId="{DB7BCCCE-CFED-4110-966E-9DF7BDB8A9FB}" destId="{FDA06539-F377-4720-B8B4-9BF08DE184E7}" srcOrd="4" destOrd="0" presId="urn:microsoft.com/office/officeart/2005/8/layout/vList2"/>
    <dgm:cxn modelId="{EE7CE759-DCD5-4349-ABAC-738069844E81}" type="presParOf" srcId="{DB7BCCCE-CFED-4110-966E-9DF7BDB8A9FB}" destId="{A219FCF5-4E53-4AE2-B7A5-3411CB30DF84}" srcOrd="5" destOrd="0" presId="urn:microsoft.com/office/officeart/2005/8/layout/vList2"/>
    <dgm:cxn modelId="{F301CC13-DDF5-48B6-B7B5-CBD20CCDCADB}" type="presParOf" srcId="{DB7BCCCE-CFED-4110-966E-9DF7BDB8A9FB}" destId="{5F333054-B103-44F8-9DE6-72AC2E63159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595529-2A97-4293-A7CA-129F285549F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790D858-AC00-4235-8DB6-A571DD01F844}">
      <dgm:prSet/>
      <dgm:spPr/>
      <dgm:t>
        <a:bodyPr/>
        <a:lstStyle/>
        <a:p>
          <a:r>
            <a:rPr lang="th-TH"/>
            <a:t>1. บุคลากรสำนักงานศึกษาธิการจังหวัดแพร่ ดำรงชีวิตแบบพอเพียง มีวินัย มีความซื่อสัตย์สุจริต และมีจิตอาสา</a:t>
          </a:r>
          <a:endParaRPr lang="en-US"/>
        </a:p>
      </dgm:t>
    </dgm:pt>
    <dgm:pt modelId="{F2C960F9-5E9D-4485-83A8-6EA21FD974B4}" type="parTrans" cxnId="{1B40B434-1CEC-4C1D-A165-62082F456290}">
      <dgm:prSet/>
      <dgm:spPr/>
      <dgm:t>
        <a:bodyPr/>
        <a:lstStyle/>
        <a:p>
          <a:endParaRPr lang="en-US"/>
        </a:p>
      </dgm:t>
    </dgm:pt>
    <dgm:pt modelId="{7945F2A7-4890-4D20-835E-2703D3D447C1}" type="sibTrans" cxnId="{1B40B434-1CEC-4C1D-A165-62082F456290}">
      <dgm:prSet/>
      <dgm:spPr/>
      <dgm:t>
        <a:bodyPr/>
        <a:lstStyle/>
        <a:p>
          <a:endParaRPr lang="en-US"/>
        </a:p>
      </dgm:t>
    </dgm:pt>
    <dgm:pt modelId="{012BFC76-BC22-4948-9B2D-EC63ACED2249}">
      <dgm:prSet/>
      <dgm:spPr/>
      <dgm:t>
        <a:bodyPr/>
        <a:lstStyle/>
        <a:p>
          <a:r>
            <a:rPr lang="th-TH" dirty="0"/>
            <a:t>2. สำนักงานศึกษาธิการจังหวัดแพร่และบุคลากรมีการเปลี่ยนแปลงพฤติกรรม เกิดเป็นแบบอย่างที่ดีและเกิดการขยายความดีไปสู่</a:t>
          </a:r>
          <a:r>
            <a:rPr lang="th-TH" dirty="0" err="1"/>
            <a:t>การทำ</a:t>
          </a:r>
          <a:r>
            <a:rPr lang="th-TH" dirty="0"/>
            <a:t>เรื่องอื่น ๆ หรือเครือข่ายอื่น ๆ ได้</a:t>
          </a:r>
          <a:endParaRPr lang="en-US" dirty="0"/>
        </a:p>
      </dgm:t>
    </dgm:pt>
    <dgm:pt modelId="{C0D06668-E017-41BE-BA85-6D53F9A7103E}" type="parTrans" cxnId="{2A2D1EAA-31CE-4666-8027-56D11C7AF8E4}">
      <dgm:prSet/>
      <dgm:spPr/>
      <dgm:t>
        <a:bodyPr/>
        <a:lstStyle/>
        <a:p>
          <a:endParaRPr lang="en-US"/>
        </a:p>
      </dgm:t>
    </dgm:pt>
    <dgm:pt modelId="{F7E1BF3A-315B-4A27-9635-69ED31061BFF}" type="sibTrans" cxnId="{2A2D1EAA-31CE-4666-8027-56D11C7AF8E4}">
      <dgm:prSet/>
      <dgm:spPr/>
      <dgm:t>
        <a:bodyPr/>
        <a:lstStyle/>
        <a:p>
          <a:endParaRPr lang="en-US"/>
        </a:p>
      </dgm:t>
    </dgm:pt>
    <dgm:pt modelId="{DD21B610-E0DF-48B0-802F-8E51273CECB1}" type="pres">
      <dgm:prSet presAssocID="{A2595529-2A97-4293-A7CA-129F285549F4}" presName="linear" presStyleCnt="0">
        <dgm:presLayoutVars>
          <dgm:animLvl val="lvl"/>
          <dgm:resizeHandles val="exact"/>
        </dgm:presLayoutVars>
      </dgm:prSet>
      <dgm:spPr/>
    </dgm:pt>
    <dgm:pt modelId="{345FAF08-7ED7-4583-BA7A-14E9443AB137}" type="pres">
      <dgm:prSet presAssocID="{7790D858-AC00-4235-8DB6-A571DD01F84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7C01F9B-8B02-4E59-91D4-5E362BA72656}" type="pres">
      <dgm:prSet presAssocID="{7945F2A7-4890-4D20-835E-2703D3D447C1}" presName="spacer" presStyleCnt="0"/>
      <dgm:spPr/>
    </dgm:pt>
    <dgm:pt modelId="{F18EBD07-B55F-40E2-83B4-6EBB6E39F812}" type="pres">
      <dgm:prSet presAssocID="{012BFC76-BC22-4948-9B2D-EC63ACED224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7E87F03-A126-4D1C-8056-7672E348D9D0}" type="presOf" srcId="{7790D858-AC00-4235-8DB6-A571DD01F844}" destId="{345FAF08-7ED7-4583-BA7A-14E9443AB137}" srcOrd="0" destOrd="0" presId="urn:microsoft.com/office/officeart/2005/8/layout/vList2"/>
    <dgm:cxn modelId="{1B40B434-1CEC-4C1D-A165-62082F456290}" srcId="{A2595529-2A97-4293-A7CA-129F285549F4}" destId="{7790D858-AC00-4235-8DB6-A571DD01F844}" srcOrd="0" destOrd="0" parTransId="{F2C960F9-5E9D-4485-83A8-6EA21FD974B4}" sibTransId="{7945F2A7-4890-4D20-835E-2703D3D447C1}"/>
    <dgm:cxn modelId="{BE7F2578-D053-4604-A3EF-645B8C221EF5}" type="presOf" srcId="{A2595529-2A97-4293-A7CA-129F285549F4}" destId="{DD21B610-E0DF-48B0-802F-8E51273CECB1}" srcOrd="0" destOrd="0" presId="urn:microsoft.com/office/officeart/2005/8/layout/vList2"/>
    <dgm:cxn modelId="{2A2D1EAA-31CE-4666-8027-56D11C7AF8E4}" srcId="{A2595529-2A97-4293-A7CA-129F285549F4}" destId="{012BFC76-BC22-4948-9B2D-EC63ACED2249}" srcOrd="1" destOrd="0" parTransId="{C0D06668-E017-41BE-BA85-6D53F9A7103E}" sibTransId="{F7E1BF3A-315B-4A27-9635-69ED31061BFF}"/>
    <dgm:cxn modelId="{CDB0D2F2-8597-48E6-86BC-5EDAD0E5E29D}" type="presOf" srcId="{012BFC76-BC22-4948-9B2D-EC63ACED2249}" destId="{F18EBD07-B55F-40E2-83B4-6EBB6E39F812}" srcOrd="0" destOrd="0" presId="urn:microsoft.com/office/officeart/2005/8/layout/vList2"/>
    <dgm:cxn modelId="{A4B435F2-B979-47A6-9C7C-02044BB6058F}" type="presParOf" srcId="{DD21B610-E0DF-48B0-802F-8E51273CECB1}" destId="{345FAF08-7ED7-4583-BA7A-14E9443AB137}" srcOrd="0" destOrd="0" presId="urn:microsoft.com/office/officeart/2005/8/layout/vList2"/>
    <dgm:cxn modelId="{8BBFD7AB-D61B-4B62-B5F4-2D20547224E3}" type="presParOf" srcId="{DD21B610-E0DF-48B0-802F-8E51273CECB1}" destId="{C7C01F9B-8B02-4E59-91D4-5E362BA72656}" srcOrd="1" destOrd="0" presId="urn:microsoft.com/office/officeart/2005/8/layout/vList2"/>
    <dgm:cxn modelId="{21499927-0446-4B28-BFEC-5D6E1DE5B99D}" type="presParOf" srcId="{DD21B610-E0DF-48B0-802F-8E51273CECB1}" destId="{F18EBD07-B55F-40E2-83B4-6EBB6E39F81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FBA1C1-1FCF-432A-9E2A-6BA4DB4589A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6C3E58-5E7C-461C-BD69-8155E2482BAF}">
      <dgm:prSet/>
      <dgm:spPr>
        <a:solidFill>
          <a:schemeClr val="accent6"/>
        </a:solidFill>
      </dgm:spPr>
      <dgm:t>
        <a:bodyPr/>
        <a:lstStyle/>
        <a:p>
          <a:r>
            <a:rPr lang="th-TH" b="1" dirty="0"/>
            <a:t>1. ตัวชี้วัดเชิงปริมาณ</a:t>
          </a:r>
          <a:r>
            <a:rPr lang="th-TH" dirty="0"/>
            <a:t> </a:t>
          </a:r>
          <a:r>
            <a:rPr lang="en-US" dirty="0"/>
            <a:t>: </a:t>
          </a:r>
          <a:r>
            <a:rPr lang="th-TH" dirty="0"/>
            <a:t>จำนวนบุคลากรที่เข้าร่วมกิจกรรมตามเป้าหมาย</a:t>
          </a:r>
          <a:endParaRPr lang="en-US" dirty="0"/>
        </a:p>
      </dgm:t>
    </dgm:pt>
    <dgm:pt modelId="{1B8D88AD-1337-4F3B-AE66-AADD317B2294}" type="parTrans" cxnId="{975DEF33-5DA5-4F2A-A446-215117659602}">
      <dgm:prSet/>
      <dgm:spPr/>
      <dgm:t>
        <a:bodyPr/>
        <a:lstStyle/>
        <a:p>
          <a:endParaRPr lang="en-US"/>
        </a:p>
      </dgm:t>
    </dgm:pt>
    <dgm:pt modelId="{5876F17E-A20A-4799-A90C-B080C5A4C53D}" type="sibTrans" cxnId="{975DEF33-5DA5-4F2A-A446-215117659602}">
      <dgm:prSet/>
      <dgm:spPr/>
      <dgm:t>
        <a:bodyPr/>
        <a:lstStyle/>
        <a:p>
          <a:endParaRPr lang="en-US"/>
        </a:p>
      </dgm:t>
    </dgm:pt>
    <dgm:pt modelId="{699CB207-7DB7-46CE-916F-2E23A58F87EB}">
      <dgm:prSet/>
      <dgm:spPr>
        <a:solidFill>
          <a:srgbClr val="0070C0"/>
        </a:solidFill>
      </dgm:spPr>
      <dgm:t>
        <a:bodyPr/>
        <a:lstStyle/>
        <a:p>
          <a:r>
            <a:rPr lang="th-TH" b="1"/>
            <a:t>2. ตัวชี้วัดเชิงคุณภาพ </a:t>
          </a:r>
          <a:endParaRPr lang="en-US"/>
        </a:p>
      </dgm:t>
    </dgm:pt>
    <dgm:pt modelId="{1D8AB184-ECBC-417B-8BED-B3F8BDB559DE}" type="parTrans" cxnId="{DFB27B5D-76A1-47C5-AC2F-E261E46C8966}">
      <dgm:prSet/>
      <dgm:spPr/>
      <dgm:t>
        <a:bodyPr/>
        <a:lstStyle/>
        <a:p>
          <a:endParaRPr lang="en-US"/>
        </a:p>
      </dgm:t>
    </dgm:pt>
    <dgm:pt modelId="{7B8938D5-4459-4126-BA83-847FE5DF02AF}" type="sibTrans" cxnId="{DFB27B5D-76A1-47C5-AC2F-E261E46C8966}">
      <dgm:prSet/>
      <dgm:spPr/>
      <dgm:t>
        <a:bodyPr/>
        <a:lstStyle/>
        <a:p>
          <a:endParaRPr lang="en-US"/>
        </a:p>
      </dgm:t>
    </dgm:pt>
    <dgm:pt modelId="{A62793E1-AD84-4407-B7C4-4377E56B5427}">
      <dgm:prSet/>
      <dgm:spPr>
        <a:solidFill>
          <a:srgbClr val="00B050"/>
        </a:solidFill>
      </dgm:spPr>
      <dgm:t>
        <a:bodyPr/>
        <a:lstStyle/>
        <a:p>
          <a:r>
            <a:rPr lang="th-TH" b="1" dirty="0"/>
            <a:t>     2.</a:t>
          </a:r>
          <a:r>
            <a:rPr lang="th-TH" dirty="0"/>
            <a:t>1 บุคลากรสำนักงานศึกษาธิการจังหวัดแพร่ปรับเปลี่ยนพฤติกรรมในการปฏิบัติงาน ส่งผลให้มีความมั่นคง</a:t>
          </a:r>
        </a:p>
        <a:p>
          <a:r>
            <a:rPr lang="th-TH" dirty="0"/>
            <a:t>ยั่งยืนในการดำรงชีวิตแบบพอเพียง มีวินัย มีความซื่อสัตย์สุจริต มีจิตอาสา และอยู่ในสังคมได้อย่างมีความสุข</a:t>
          </a:r>
          <a:endParaRPr lang="en-US" dirty="0"/>
        </a:p>
      </dgm:t>
    </dgm:pt>
    <dgm:pt modelId="{E8E9DC4F-BA0B-44D8-87B5-26E34E046550}" type="parTrans" cxnId="{70E31802-AC0F-4D6F-9532-28627B558C92}">
      <dgm:prSet/>
      <dgm:spPr/>
      <dgm:t>
        <a:bodyPr/>
        <a:lstStyle/>
        <a:p>
          <a:endParaRPr lang="en-US"/>
        </a:p>
      </dgm:t>
    </dgm:pt>
    <dgm:pt modelId="{B87DCCFE-76BF-4590-87BE-7996E077887C}" type="sibTrans" cxnId="{70E31802-AC0F-4D6F-9532-28627B558C92}">
      <dgm:prSet/>
      <dgm:spPr/>
      <dgm:t>
        <a:bodyPr/>
        <a:lstStyle/>
        <a:p>
          <a:endParaRPr lang="en-US"/>
        </a:p>
      </dgm:t>
    </dgm:pt>
    <dgm:pt modelId="{CFFEA3D8-68AA-4C02-9EE4-ECFEFD05C2B9}">
      <dgm:prSet/>
      <dgm:spPr/>
      <dgm:t>
        <a:bodyPr/>
        <a:lstStyle/>
        <a:p>
          <a:r>
            <a:rPr lang="th-TH" dirty="0"/>
            <a:t>     2.2 สำนักงานศึกษาธิการจังหวัดแพร่ เป็นองค์กรมีระบบงาน/มาตรการสนับสนุนการขับเคลื่อน และสามารถถ่ายทอดขยายผล</a:t>
          </a:r>
        </a:p>
        <a:p>
          <a:r>
            <a:rPr lang="th-TH" dirty="0"/>
            <a:t>ให้กับหน่วยงานอื่น ๆ ได้</a:t>
          </a:r>
          <a:endParaRPr lang="en-US" dirty="0"/>
        </a:p>
      </dgm:t>
    </dgm:pt>
    <dgm:pt modelId="{54D694CE-3154-4F1C-A52C-C5BDBB9D3A42}" type="parTrans" cxnId="{4AA6B481-5107-49CC-A332-B29F8BDB390E}">
      <dgm:prSet/>
      <dgm:spPr/>
      <dgm:t>
        <a:bodyPr/>
        <a:lstStyle/>
        <a:p>
          <a:endParaRPr lang="en-US"/>
        </a:p>
      </dgm:t>
    </dgm:pt>
    <dgm:pt modelId="{D061DF91-34AD-4595-BDE0-9A567AA31E07}" type="sibTrans" cxnId="{4AA6B481-5107-49CC-A332-B29F8BDB390E}">
      <dgm:prSet/>
      <dgm:spPr/>
      <dgm:t>
        <a:bodyPr/>
        <a:lstStyle/>
        <a:p>
          <a:endParaRPr lang="en-US"/>
        </a:p>
      </dgm:t>
    </dgm:pt>
    <dgm:pt modelId="{417AD8E6-C097-40E7-8A8A-88ACF0F18D82}" type="pres">
      <dgm:prSet presAssocID="{AAFBA1C1-1FCF-432A-9E2A-6BA4DB4589A6}" presName="linear" presStyleCnt="0">
        <dgm:presLayoutVars>
          <dgm:animLvl val="lvl"/>
          <dgm:resizeHandles val="exact"/>
        </dgm:presLayoutVars>
      </dgm:prSet>
      <dgm:spPr/>
    </dgm:pt>
    <dgm:pt modelId="{B5EF1E3B-0312-4CE3-8601-06951B49AF5D}" type="pres">
      <dgm:prSet presAssocID="{006C3E58-5E7C-461C-BD69-8155E2482BA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F55130D-2A24-4F47-AD37-7BD3E292F95E}" type="pres">
      <dgm:prSet presAssocID="{5876F17E-A20A-4799-A90C-B080C5A4C53D}" presName="spacer" presStyleCnt="0"/>
      <dgm:spPr/>
    </dgm:pt>
    <dgm:pt modelId="{33435FE9-263A-4DAF-8AF6-20FF5B83B4BF}" type="pres">
      <dgm:prSet presAssocID="{699CB207-7DB7-46CE-916F-2E23A58F87E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86FF091-5CDA-4099-B245-D8EE9061D5C2}" type="pres">
      <dgm:prSet presAssocID="{7B8938D5-4459-4126-BA83-847FE5DF02AF}" presName="spacer" presStyleCnt="0"/>
      <dgm:spPr/>
    </dgm:pt>
    <dgm:pt modelId="{188926FC-9E79-4D1A-9764-547AC094BFC6}" type="pres">
      <dgm:prSet presAssocID="{A62793E1-AD84-4407-B7C4-4377E56B542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2C63F52-5427-4A07-B5FF-4B81CC904EC5}" type="pres">
      <dgm:prSet presAssocID="{B87DCCFE-76BF-4590-87BE-7996E077887C}" presName="spacer" presStyleCnt="0"/>
      <dgm:spPr/>
    </dgm:pt>
    <dgm:pt modelId="{512B6E3B-4045-4C0F-973D-1404279401A7}" type="pres">
      <dgm:prSet presAssocID="{CFFEA3D8-68AA-4C02-9EE4-ECFEFD05C2B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0E31802-AC0F-4D6F-9532-28627B558C92}" srcId="{AAFBA1C1-1FCF-432A-9E2A-6BA4DB4589A6}" destId="{A62793E1-AD84-4407-B7C4-4377E56B5427}" srcOrd="2" destOrd="0" parTransId="{E8E9DC4F-BA0B-44D8-87B5-26E34E046550}" sibTransId="{B87DCCFE-76BF-4590-87BE-7996E077887C}"/>
    <dgm:cxn modelId="{3ED6FE29-F9F0-43CF-A3CA-697045500C52}" type="presOf" srcId="{CFFEA3D8-68AA-4C02-9EE4-ECFEFD05C2B9}" destId="{512B6E3B-4045-4C0F-973D-1404279401A7}" srcOrd="0" destOrd="0" presId="urn:microsoft.com/office/officeart/2005/8/layout/vList2"/>
    <dgm:cxn modelId="{975DEF33-5DA5-4F2A-A446-215117659602}" srcId="{AAFBA1C1-1FCF-432A-9E2A-6BA4DB4589A6}" destId="{006C3E58-5E7C-461C-BD69-8155E2482BAF}" srcOrd="0" destOrd="0" parTransId="{1B8D88AD-1337-4F3B-AE66-AADD317B2294}" sibTransId="{5876F17E-A20A-4799-A90C-B080C5A4C53D}"/>
    <dgm:cxn modelId="{DFB27B5D-76A1-47C5-AC2F-E261E46C8966}" srcId="{AAFBA1C1-1FCF-432A-9E2A-6BA4DB4589A6}" destId="{699CB207-7DB7-46CE-916F-2E23A58F87EB}" srcOrd="1" destOrd="0" parTransId="{1D8AB184-ECBC-417B-8BED-B3F8BDB559DE}" sibTransId="{7B8938D5-4459-4126-BA83-847FE5DF02AF}"/>
    <dgm:cxn modelId="{526B5B69-BD96-46C5-ABF5-3BA51BAF75C2}" type="presOf" srcId="{AAFBA1C1-1FCF-432A-9E2A-6BA4DB4589A6}" destId="{417AD8E6-C097-40E7-8A8A-88ACF0F18D82}" srcOrd="0" destOrd="0" presId="urn:microsoft.com/office/officeart/2005/8/layout/vList2"/>
    <dgm:cxn modelId="{A963C277-82F1-4E5B-9467-56E1FEC92385}" type="presOf" srcId="{699CB207-7DB7-46CE-916F-2E23A58F87EB}" destId="{33435FE9-263A-4DAF-8AF6-20FF5B83B4BF}" srcOrd="0" destOrd="0" presId="urn:microsoft.com/office/officeart/2005/8/layout/vList2"/>
    <dgm:cxn modelId="{4AA6B481-5107-49CC-A332-B29F8BDB390E}" srcId="{AAFBA1C1-1FCF-432A-9E2A-6BA4DB4589A6}" destId="{CFFEA3D8-68AA-4C02-9EE4-ECFEFD05C2B9}" srcOrd="3" destOrd="0" parTransId="{54D694CE-3154-4F1C-A52C-C5BDBB9D3A42}" sibTransId="{D061DF91-34AD-4595-BDE0-9A567AA31E07}"/>
    <dgm:cxn modelId="{C75B2DA5-3535-403B-AA2C-89F399B8754C}" type="presOf" srcId="{A62793E1-AD84-4407-B7C4-4377E56B5427}" destId="{188926FC-9E79-4D1A-9764-547AC094BFC6}" srcOrd="0" destOrd="0" presId="urn:microsoft.com/office/officeart/2005/8/layout/vList2"/>
    <dgm:cxn modelId="{6E2850C4-79C2-4E0E-B278-3C01269952A9}" type="presOf" srcId="{006C3E58-5E7C-461C-BD69-8155E2482BAF}" destId="{B5EF1E3B-0312-4CE3-8601-06951B49AF5D}" srcOrd="0" destOrd="0" presId="urn:microsoft.com/office/officeart/2005/8/layout/vList2"/>
    <dgm:cxn modelId="{3D9D2AF0-7F7A-49E2-9D63-5F8A8B788102}" type="presParOf" srcId="{417AD8E6-C097-40E7-8A8A-88ACF0F18D82}" destId="{B5EF1E3B-0312-4CE3-8601-06951B49AF5D}" srcOrd="0" destOrd="0" presId="urn:microsoft.com/office/officeart/2005/8/layout/vList2"/>
    <dgm:cxn modelId="{A502CA8D-995E-4C57-87EA-5431DF47B48C}" type="presParOf" srcId="{417AD8E6-C097-40E7-8A8A-88ACF0F18D82}" destId="{5F55130D-2A24-4F47-AD37-7BD3E292F95E}" srcOrd="1" destOrd="0" presId="urn:microsoft.com/office/officeart/2005/8/layout/vList2"/>
    <dgm:cxn modelId="{CDDC431B-89F4-4576-9C57-E7AD88DC09EA}" type="presParOf" srcId="{417AD8E6-C097-40E7-8A8A-88ACF0F18D82}" destId="{33435FE9-263A-4DAF-8AF6-20FF5B83B4BF}" srcOrd="2" destOrd="0" presId="urn:microsoft.com/office/officeart/2005/8/layout/vList2"/>
    <dgm:cxn modelId="{6A8B6932-0E3E-4824-B4D7-EBBF3AA85645}" type="presParOf" srcId="{417AD8E6-C097-40E7-8A8A-88ACF0F18D82}" destId="{E86FF091-5CDA-4099-B245-D8EE9061D5C2}" srcOrd="3" destOrd="0" presId="urn:microsoft.com/office/officeart/2005/8/layout/vList2"/>
    <dgm:cxn modelId="{0EA31796-6AB5-44F3-AB10-AE8E8454F8D0}" type="presParOf" srcId="{417AD8E6-C097-40E7-8A8A-88ACF0F18D82}" destId="{188926FC-9E79-4D1A-9764-547AC094BFC6}" srcOrd="4" destOrd="0" presId="urn:microsoft.com/office/officeart/2005/8/layout/vList2"/>
    <dgm:cxn modelId="{BC401A17-124B-455A-9445-FC843F4E809D}" type="presParOf" srcId="{417AD8E6-C097-40E7-8A8A-88ACF0F18D82}" destId="{12C63F52-5427-4A07-B5FF-4B81CC904EC5}" srcOrd="5" destOrd="0" presId="urn:microsoft.com/office/officeart/2005/8/layout/vList2"/>
    <dgm:cxn modelId="{E974F6EE-1F32-4AD2-98B2-871FE3AA3417}" type="presParOf" srcId="{417AD8E6-C097-40E7-8A8A-88ACF0F18D82}" destId="{512B6E3B-4045-4C0F-973D-1404279401A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81DBF8-A9EB-45F5-BA1F-7F5E8CB05C5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F3A101-8F55-4A6E-BB32-E1BC395AD34B}">
      <dgm:prSet/>
      <dgm:spPr/>
      <dgm:t>
        <a:bodyPr/>
        <a:lstStyle/>
        <a:p>
          <a:r>
            <a:rPr lang="th-TH" b="1"/>
            <a:t>โครงการส่งเสริมคุณธรรมและจริยธรรม สำนักงานศึกษาธิการจังหวัดแพร่ ประจำปีงบประมาณ พ.ศ. 2567</a:t>
          </a:r>
          <a:endParaRPr lang="en-US"/>
        </a:p>
      </dgm:t>
    </dgm:pt>
    <dgm:pt modelId="{3E93D970-1342-42E4-A927-37466B44BAEE}" type="parTrans" cxnId="{02DEE0EF-B8DA-4A1C-8BC2-249A05039090}">
      <dgm:prSet/>
      <dgm:spPr/>
      <dgm:t>
        <a:bodyPr/>
        <a:lstStyle/>
        <a:p>
          <a:endParaRPr lang="en-US"/>
        </a:p>
      </dgm:t>
    </dgm:pt>
    <dgm:pt modelId="{08AE55E7-9BF2-4B28-A769-72ABB7B67491}" type="sibTrans" cxnId="{02DEE0EF-B8DA-4A1C-8BC2-249A05039090}">
      <dgm:prSet/>
      <dgm:spPr/>
      <dgm:t>
        <a:bodyPr/>
        <a:lstStyle/>
        <a:p>
          <a:endParaRPr lang="en-US"/>
        </a:p>
      </dgm:t>
    </dgm:pt>
    <dgm:pt modelId="{4ACE69CA-3847-462F-80A4-44924594F0CA}">
      <dgm:prSet/>
      <dgm:spPr/>
      <dgm:t>
        <a:bodyPr/>
        <a:lstStyle/>
        <a:p>
          <a:r>
            <a:rPr lang="th-TH"/>
            <a:t>2.2 กิจกรรมจิตอาสาบำเพ็ญประโยชน์ </a:t>
          </a:r>
          <a:endParaRPr lang="en-US"/>
        </a:p>
      </dgm:t>
    </dgm:pt>
    <dgm:pt modelId="{62BAD9E4-52CD-4E4E-8552-1D6E2F9AD241}" type="parTrans" cxnId="{AA264199-DE91-49DC-BAA6-08AAEA88C89A}">
      <dgm:prSet/>
      <dgm:spPr/>
      <dgm:t>
        <a:bodyPr/>
        <a:lstStyle/>
        <a:p>
          <a:endParaRPr lang="en-US"/>
        </a:p>
      </dgm:t>
    </dgm:pt>
    <dgm:pt modelId="{CEE3D800-BC7E-497D-8E7B-A0785E30AC52}" type="sibTrans" cxnId="{AA264199-DE91-49DC-BAA6-08AAEA88C89A}">
      <dgm:prSet/>
      <dgm:spPr/>
      <dgm:t>
        <a:bodyPr/>
        <a:lstStyle/>
        <a:p>
          <a:endParaRPr lang="en-US"/>
        </a:p>
      </dgm:t>
    </dgm:pt>
    <dgm:pt modelId="{0D0B1EC3-3515-40E5-A6B8-26DCE56E0AED}">
      <dgm:prSet/>
      <dgm:spPr/>
      <dgm:t>
        <a:bodyPr/>
        <a:lstStyle/>
        <a:p>
          <a:r>
            <a:rPr lang="th-TH" dirty="0"/>
            <a:t>เป็นกิจกรรมที่กำหนดเพื่อให้บุคลากรในหน่วยงานได้เกิดความรักความสามัคคี </a:t>
          </a:r>
          <a:br>
            <a:rPr lang="th-TH" dirty="0"/>
          </a:br>
          <a:r>
            <a:rPr lang="th-TH" dirty="0"/>
            <a:t>สร้างจิตสำนึกและปลูกฝังให้บุคลากรในหน่วยงานมีจิตสาธารณะหรือจิตอาสา เสียสละ</a:t>
          </a:r>
          <a:br>
            <a:rPr lang="th-TH" dirty="0"/>
          </a:br>
          <a:r>
            <a:rPr lang="th-TH" dirty="0"/>
            <a:t>เพื่อประโยชน์ส่วนรวม และเอื้อเฟื้อต่อกัน</a:t>
          </a:r>
          <a:endParaRPr lang="en-US" dirty="0"/>
        </a:p>
      </dgm:t>
    </dgm:pt>
    <dgm:pt modelId="{E91F0090-6E6F-4C82-9086-7CB033C8884C}" type="parTrans" cxnId="{A875A959-677D-4871-AFB5-8D5CE0161475}">
      <dgm:prSet/>
      <dgm:spPr/>
      <dgm:t>
        <a:bodyPr/>
        <a:lstStyle/>
        <a:p>
          <a:endParaRPr lang="en-US"/>
        </a:p>
      </dgm:t>
    </dgm:pt>
    <dgm:pt modelId="{8B119E1C-32BE-459F-A377-CEAD64CBB97D}" type="sibTrans" cxnId="{A875A959-677D-4871-AFB5-8D5CE0161475}">
      <dgm:prSet/>
      <dgm:spPr/>
      <dgm:t>
        <a:bodyPr/>
        <a:lstStyle/>
        <a:p>
          <a:endParaRPr lang="en-US"/>
        </a:p>
      </dgm:t>
    </dgm:pt>
    <dgm:pt modelId="{8F285B35-420B-4CB0-A6BB-D9DBE43B7D71}">
      <dgm:prSet/>
      <dgm:spPr/>
      <dgm:t>
        <a:bodyPr/>
        <a:lstStyle/>
        <a:p>
          <a:r>
            <a:rPr lang="th-TH" dirty="0"/>
            <a:t>จนเป็นอุปนิสัยติดตัว</a:t>
          </a:r>
          <a:endParaRPr lang="en-US" dirty="0"/>
        </a:p>
      </dgm:t>
    </dgm:pt>
    <dgm:pt modelId="{93C0185D-3377-4229-806E-1312377C5B36}" type="parTrans" cxnId="{0940B775-00DE-4E21-822D-F63C12AE8E0C}">
      <dgm:prSet/>
      <dgm:spPr/>
      <dgm:t>
        <a:bodyPr/>
        <a:lstStyle/>
        <a:p>
          <a:endParaRPr lang="en-US"/>
        </a:p>
      </dgm:t>
    </dgm:pt>
    <dgm:pt modelId="{E43D9DA3-E3A6-415C-8991-96E6C8F4474D}" type="sibTrans" cxnId="{0940B775-00DE-4E21-822D-F63C12AE8E0C}">
      <dgm:prSet/>
      <dgm:spPr/>
      <dgm:t>
        <a:bodyPr/>
        <a:lstStyle/>
        <a:p>
          <a:endParaRPr lang="en-US"/>
        </a:p>
      </dgm:t>
    </dgm:pt>
    <dgm:pt modelId="{5DBE059F-0977-4FA1-A448-B1F39B5DEB26}">
      <dgm:prSet/>
      <dgm:spPr/>
      <dgm:t>
        <a:bodyPr/>
        <a:lstStyle/>
        <a:p>
          <a:r>
            <a:rPr lang="th-TH" dirty="0"/>
            <a:t>ผลสำเร็จของกิจกรรม คือ ผู้เข้าร่วมกิจกรรม เกิดความรักความสามัคคี ช่วยเหลือเกื้อกูล </a:t>
          </a:r>
          <a:br>
            <a:rPr lang="th-TH" dirty="0"/>
          </a:br>
          <a:r>
            <a:rPr lang="th-TH" dirty="0"/>
            <a:t>มีจิตสาธารณะและจิตอาสา เสียสละประโยชน์ส่วนตัวเพื่อส่วนรวม</a:t>
          </a:r>
          <a:endParaRPr lang="en-US" dirty="0"/>
        </a:p>
      </dgm:t>
    </dgm:pt>
    <dgm:pt modelId="{B04F0609-092D-4D09-890F-A6C6C4F665AD}" type="parTrans" cxnId="{93A4F2ED-3D36-486D-831A-A05C95BBE0E3}">
      <dgm:prSet/>
      <dgm:spPr/>
      <dgm:t>
        <a:bodyPr/>
        <a:lstStyle/>
        <a:p>
          <a:endParaRPr lang="en-US"/>
        </a:p>
      </dgm:t>
    </dgm:pt>
    <dgm:pt modelId="{05EEF80C-A08A-4849-9C9C-73B6F85471D6}" type="sibTrans" cxnId="{93A4F2ED-3D36-486D-831A-A05C95BBE0E3}">
      <dgm:prSet/>
      <dgm:spPr/>
      <dgm:t>
        <a:bodyPr/>
        <a:lstStyle/>
        <a:p>
          <a:endParaRPr lang="en-US"/>
        </a:p>
      </dgm:t>
    </dgm:pt>
    <dgm:pt modelId="{F2220412-EE44-419A-9CD3-B2B0BF55A2CF}" type="pres">
      <dgm:prSet presAssocID="{3581DBF8-A9EB-45F5-BA1F-7F5E8CB05C58}" presName="linear" presStyleCnt="0">
        <dgm:presLayoutVars>
          <dgm:animLvl val="lvl"/>
          <dgm:resizeHandles val="exact"/>
        </dgm:presLayoutVars>
      </dgm:prSet>
      <dgm:spPr/>
    </dgm:pt>
    <dgm:pt modelId="{4740E0D6-C8AE-4668-8BAC-E5D08B1BDCD5}" type="pres">
      <dgm:prSet presAssocID="{37F3A101-8F55-4A6E-BB32-E1BC395AD34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8880E2-6BCD-41D3-A542-438213AC3578}" type="pres">
      <dgm:prSet presAssocID="{08AE55E7-9BF2-4B28-A769-72ABB7B67491}" presName="spacer" presStyleCnt="0"/>
      <dgm:spPr/>
    </dgm:pt>
    <dgm:pt modelId="{4DC82DE9-8091-4199-933D-147D89AE1F75}" type="pres">
      <dgm:prSet presAssocID="{4ACE69CA-3847-462F-80A4-44924594F0C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3F4860E-284B-4F07-8EF6-B884E8837CFD}" type="pres">
      <dgm:prSet presAssocID="{4ACE69CA-3847-462F-80A4-44924594F0CA}" presName="childText" presStyleLbl="revTx" presStyleIdx="0" presStyleCnt="2">
        <dgm:presLayoutVars>
          <dgm:bulletEnabled val="1"/>
        </dgm:presLayoutVars>
      </dgm:prSet>
      <dgm:spPr/>
    </dgm:pt>
    <dgm:pt modelId="{A03F9F73-C9DE-42A3-80AA-6729AE7C2E39}" type="pres">
      <dgm:prSet presAssocID="{8F285B35-420B-4CB0-A6BB-D9DBE43B7D7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6FE4CF0-78DB-4C46-A431-FCEA518EE7F9}" type="pres">
      <dgm:prSet presAssocID="{8F285B35-420B-4CB0-A6BB-D9DBE43B7D7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6C02B08-5738-45E2-8701-1778947604D8}" type="presOf" srcId="{37F3A101-8F55-4A6E-BB32-E1BC395AD34B}" destId="{4740E0D6-C8AE-4668-8BAC-E5D08B1BDCD5}" srcOrd="0" destOrd="0" presId="urn:microsoft.com/office/officeart/2005/8/layout/vList2"/>
    <dgm:cxn modelId="{CFA47011-8A37-4522-BA30-4CF751989B14}" type="presOf" srcId="{4ACE69CA-3847-462F-80A4-44924594F0CA}" destId="{4DC82DE9-8091-4199-933D-147D89AE1F75}" srcOrd="0" destOrd="0" presId="urn:microsoft.com/office/officeart/2005/8/layout/vList2"/>
    <dgm:cxn modelId="{0940B775-00DE-4E21-822D-F63C12AE8E0C}" srcId="{3581DBF8-A9EB-45F5-BA1F-7F5E8CB05C58}" destId="{8F285B35-420B-4CB0-A6BB-D9DBE43B7D71}" srcOrd="2" destOrd="0" parTransId="{93C0185D-3377-4229-806E-1312377C5B36}" sibTransId="{E43D9DA3-E3A6-415C-8991-96E6C8F4474D}"/>
    <dgm:cxn modelId="{06C18959-2B57-40E2-BD8E-854D70E1D3DE}" type="presOf" srcId="{8F285B35-420B-4CB0-A6BB-D9DBE43B7D71}" destId="{A03F9F73-C9DE-42A3-80AA-6729AE7C2E39}" srcOrd="0" destOrd="0" presId="urn:microsoft.com/office/officeart/2005/8/layout/vList2"/>
    <dgm:cxn modelId="{A875A959-677D-4871-AFB5-8D5CE0161475}" srcId="{4ACE69CA-3847-462F-80A4-44924594F0CA}" destId="{0D0B1EC3-3515-40E5-A6B8-26DCE56E0AED}" srcOrd="0" destOrd="0" parTransId="{E91F0090-6E6F-4C82-9086-7CB033C8884C}" sibTransId="{8B119E1C-32BE-459F-A377-CEAD64CBB97D}"/>
    <dgm:cxn modelId="{4E0DB759-3F11-4762-9612-06299F8A0CDD}" type="presOf" srcId="{3581DBF8-A9EB-45F5-BA1F-7F5E8CB05C58}" destId="{F2220412-EE44-419A-9CD3-B2B0BF55A2CF}" srcOrd="0" destOrd="0" presId="urn:microsoft.com/office/officeart/2005/8/layout/vList2"/>
    <dgm:cxn modelId="{AA264199-DE91-49DC-BAA6-08AAEA88C89A}" srcId="{3581DBF8-A9EB-45F5-BA1F-7F5E8CB05C58}" destId="{4ACE69CA-3847-462F-80A4-44924594F0CA}" srcOrd="1" destOrd="0" parTransId="{62BAD9E4-52CD-4E4E-8552-1D6E2F9AD241}" sibTransId="{CEE3D800-BC7E-497D-8E7B-A0785E30AC52}"/>
    <dgm:cxn modelId="{6255B8B7-E276-46D4-9ECC-AE86F478CD2F}" type="presOf" srcId="{0D0B1EC3-3515-40E5-A6B8-26DCE56E0AED}" destId="{D3F4860E-284B-4F07-8EF6-B884E8837CFD}" srcOrd="0" destOrd="0" presId="urn:microsoft.com/office/officeart/2005/8/layout/vList2"/>
    <dgm:cxn modelId="{59655BEC-8F47-4727-87A5-618BBAC9316E}" type="presOf" srcId="{5DBE059F-0977-4FA1-A448-B1F39B5DEB26}" destId="{26FE4CF0-78DB-4C46-A431-FCEA518EE7F9}" srcOrd="0" destOrd="0" presId="urn:microsoft.com/office/officeart/2005/8/layout/vList2"/>
    <dgm:cxn modelId="{93A4F2ED-3D36-486D-831A-A05C95BBE0E3}" srcId="{8F285B35-420B-4CB0-A6BB-D9DBE43B7D71}" destId="{5DBE059F-0977-4FA1-A448-B1F39B5DEB26}" srcOrd="0" destOrd="0" parTransId="{B04F0609-092D-4D09-890F-A6C6C4F665AD}" sibTransId="{05EEF80C-A08A-4849-9C9C-73B6F85471D6}"/>
    <dgm:cxn modelId="{02DEE0EF-B8DA-4A1C-8BC2-249A05039090}" srcId="{3581DBF8-A9EB-45F5-BA1F-7F5E8CB05C58}" destId="{37F3A101-8F55-4A6E-BB32-E1BC395AD34B}" srcOrd="0" destOrd="0" parTransId="{3E93D970-1342-42E4-A927-37466B44BAEE}" sibTransId="{08AE55E7-9BF2-4B28-A769-72ABB7B67491}"/>
    <dgm:cxn modelId="{3CFEE14C-96FA-4CDF-9D4C-BD495C781DCA}" type="presParOf" srcId="{F2220412-EE44-419A-9CD3-B2B0BF55A2CF}" destId="{4740E0D6-C8AE-4668-8BAC-E5D08B1BDCD5}" srcOrd="0" destOrd="0" presId="urn:microsoft.com/office/officeart/2005/8/layout/vList2"/>
    <dgm:cxn modelId="{BB1576F0-5174-4F84-AF42-834417F91F54}" type="presParOf" srcId="{F2220412-EE44-419A-9CD3-B2B0BF55A2CF}" destId="{628880E2-6BCD-41D3-A542-438213AC3578}" srcOrd="1" destOrd="0" presId="urn:microsoft.com/office/officeart/2005/8/layout/vList2"/>
    <dgm:cxn modelId="{D5EA8239-C434-467A-AB79-508814AAD628}" type="presParOf" srcId="{F2220412-EE44-419A-9CD3-B2B0BF55A2CF}" destId="{4DC82DE9-8091-4199-933D-147D89AE1F75}" srcOrd="2" destOrd="0" presId="urn:microsoft.com/office/officeart/2005/8/layout/vList2"/>
    <dgm:cxn modelId="{6A454D7C-841D-4806-8092-641DC867E461}" type="presParOf" srcId="{F2220412-EE44-419A-9CD3-B2B0BF55A2CF}" destId="{D3F4860E-284B-4F07-8EF6-B884E8837CFD}" srcOrd="3" destOrd="0" presId="urn:microsoft.com/office/officeart/2005/8/layout/vList2"/>
    <dgm:cxn modelId="{E14D74DE-D084-42CB-B1A2-E57B9850AE23}" type="presParOf" srcId="{F2220412-EE44-419A-9CD3-B2B0BF55A2CF}" destId="{A03F9F73-C9DE-42A3-80AA-6729AE7C2E39}" srcOrd="4" destOrd="0" presId="urn:microsoft.com/office/officeart/2005/8/layout/vList2"/>
    <dgm:cxn modelId="{B271A1C5-4F5E-4269-A1C6-30009C96DB61}" type="presParOf" srcId="{F2220412-EE44-419A-9CD3-B2B0BF55A2CF}" destId="{26FE4CF0-78DB-4C46-A431-FCEA518EE7F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244F9-3A1A-42BD-8524-501955567950}">
      <dsp:nvSpPr>
        <dsp:cNvPr id="0" name=""/>
        <dsp:cNvSpPr/>
      </dsp:nvSpPr>
      <dsp:spPr>
        <a:xfrm>
          <a:off x="0" y="48194"/>
          <a:ext cx="6692813" cy="11255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600" kern="1200" dirty="0"/>
            <a:t>1. เพื่อปลูกฝังความมีวินัย ความรับผิดชอบในหน้าที่แก่บุคลากรในสังกัด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600" kern="1200" dirty="0"/>
            <a:t> และมีจิตสาธารณะช่วยเหลืองานต่างๆ ในสังคม</a:t>
          </a:r>
          <a:endParaRPr lang="en-US" sz="2600" kern="1200" dirty="0"/>
        </a:p>
      </dsp:txBody>
      <dsp:txXfrm>
        <a:off x="54944" y="103138"/>
        <a:ext cx="6582925" cy="1015652"/>
      </dsp:txXfrm>
    </dsp:sp>
    <dsp:sp modelId="{078B5E4D-7763-4D44-9695-FC0A7B83C8F2}">
      <dsp:nvSpPr>
        <dsp:cNvPr id="0" name=""/>
        <dsp:cNvSpPr/>
      </dsp:nvSpPr>
      <dsp:spPr>
        <a:xfrm>
          <a:off x="0" y="1248614"/>
          <a:ext cx="6692813" cy="1125540"/>
        </a:xfrm>
        <a:prstGeom prst="roundRect">
          <a:avLst/>
        </a:prstGeom>
        <a:gradFill rotWithShape="0">
          <a:gsLst>
            <a:gs pos="0">
              <a:schemeClr val="accent2">
                <a:hueOff val="-6459016"/>
                <a:satOff val="7446"/>
                <a:lumOff val="2483"/>
                <a:alphaOff val="0"/>
                <a:tint val="96000"/>
                <a:lumMod val="100000"/>
              </a:schemeClr>
            </a:gs>
            <a:gs pos="78000">
              <a:schemeClr val="accent2">
                <a:hueOff val="-6459016"/>
                <a:satOff val="7446"/>
                <a:lumOff val="248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kern="1200"/>
            <a:t>2. เพื่อปลูกฝังความซื่อตรง ความซื่อสัตย์สุจริต ยึดมั่น ยืนหยัด ในการรักษาความจริง ความถูกต้องความเป็นธรรมทั้งปวง</a:t>
          </a:r>
          <a:endParaRPr lang="en-US" sz="2600" kern="1200"/>
        </a:p>
      </dsp:txBody>
      <dsp:txXfrm>
        <a:off x="54944" y="1303558"/>
        <a:ext cx="6582925" cy="1015652"/>
      </dsp:txXfrm>
    </dsp:sp>
    <dsp:sp modelId="{FDA06539-F377-4720-B8B4-9BF08DE184E7}">
      <dsp:nvSpPr>
        <dsp:cNvPr id="0" name=""/>
        <dsp:cNvSpPr/>
      </dsp:nvSpPr>
      <dsp:spPr>
        <a:xfrm>
          <a:off x="0" y="2449035"/>
          <a:ext cx="6692813" cy="1125540"/>
        </a:xfrm>
        <a:prstGeom prst="roundRect">
          <a:avLst/>
        </a:prstGeom>
        <a:gradFill rotWithShape="0">
          <a:gsLst>
            <a:gs pos="0">
              <a:schemeClr val="accent2">
                <a:hueOff val="-12918031"/>
                <a:satOff val="14892"/>
                <a:lumOff val="4967"/>
                <a:alphaOff val="0"/>
                <a:tint val="96000"/>
                <a:lumMod val="100000"/>
              </a:schemeClr>
            </a:gs>
            <a:gs pos="78000">
              <a:schemeClr val="accent2">
                <a:hueOff val="-12918031"/>
                <a:satOff val="14892"/>
                <a:lumOff val="496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600" kern="1200" dirty="0"/>
            <a:t>3. เพื่อส่งเสริมและสนับสนุนให้บุคลากรดำรงชีวิตตามหลักปรัชญา</a:t>
          </a: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600" kern="1200" dirty="0"/>
            <a:t>ของเศรษฐกิจพอเพียง</a:t>
          </a:r>
          <a:endParaRPr lang="en-US" sz="2600" kern="1200" dirty="0"/>
        </a:p>
      </dsp:txBody>
      <dsp:txXfrm>
        <a:off x="54944" y="2503979"/>
        <a:ext cx="6582925" cy="1015652"/>
      </dsp:txXfrm>
    </dsp:sp>
    <dsp:sp modelId="{5F333054-B103-44F8-9DE6-72AC2E631596}">
      <dsp:nvSpPr>
        <dsp:cNvPr id="0" name=""/>
        <dsp:cNvSpPr/>
      </dsp:nvSpPr>
      <dsp:spPr>
        <a:xfrm>
          <a:off x="0" y="3649455"/>
          <a:ext cx="6692813" cy="1125540"/>
        </a:xfrm>
        <a:prstGeom prst="roundRect">
          <a:avLst/>
        </a:prstGeom>
        <a:gradFill rotWithShape="0">
          <a:gsLst>
            <a:gs pos="0">
              <a:schemeClr val="accent2">
                <a:hueOff val="-19377047"/>
                <a:satOff val="22338"/>
                <a:lumOff val="7450"/>
                <a:alphaOff val="0"/>
                <a:tint val="96000"/>
                <a:lumMod val="100000"/>
              </a:schemeClr>
            </a:gs>
            <a:gs pos="78000">
              <a:schemeClr val="accent2">
                <a:hueOff val="-19377047"/>
                <a:satOff val="22338"/>
                <a:lumOff val="745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kern="1200"/>
            <a:t>4. เพื่อพัฒนาสำนักงานศึกษาธิการจังหวัดแพร่ให้เป็นองค์กรคุณธรรมที่ยั่งยืน</a:t>
          </a:r>
          <a:endParaRPr lang="en-US" sz="2600" kern="1200"/>
        </a:p>
      </dsp:txBody>
      <dsp:txXfrm>
        <a:off x="54944" y="3704399"/>
        <a:ext cx="6582925" cy="1015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FAF08-7ED7-4583-BA7A-14E9443AB137}">
      <dsp:nvSpPr>
        <dsp:cNvPr id="0" name=""/>
        <dsp:cNvSpPr/>
      </dsp:nvSpPr>
      <dsp:spPr>
        <a:xfrm>
          <a:off x="0" y="338827"/>
          <a:ext cx="6692813" cy="20238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400" kern="1200"/>
            <a:t>1. บุคลากรสำนักงานศึกษาธิการจังหวัดแพร่ ดำรงชีวิตแบบพอเพียง มีวินัย มีความซื่อสัตย์สุจริต และมีจิตอาสา</a:t>
          </a:r>
          <a:endParaRPr lang="en-US" sz="3400" kern="1200"/>
        </a:p>
      </dsp:txBody>
      <dsp:txXfrm>
        <a:off x="98794" y="437621"/>
        <a:ext cx="6495225" cy="1826219"/>
      </dsp:txXfrm>
    </dsp:sp>
    <dsp:sp modelId="{F18EBD07-B55F-40E2-83B4-6EBB6E39F812}">
      <dsp:nvSpPr>
        <dsp:cNvPr id="0" name=""/>
        <dsp:cNvSpPr/>
      </dsp:nvSpPr>
      <dsp:spPr>
        <a:xfrm>
          <a:off x="0" y="2460555"/>
          <a:ext cx="6692813" cy="2023807"/>
        </a:xfrm>
        <a:prstGeom prst="roundRect">
          <a:avLst/>
        </a:prstGeom>
        <a:gradFill rotWithShape="0">
          <a:gsLst>
            <a:gs pos="0">
              <a:schemeClr val="accent2">
                <a:hueOff val="-19377047"/>
                <a:satOff val="22338"/>
                <a:lumOff val="7450"/>
                <a:alphaOff val="0"/>
                <a:tint val="96000"/>
                <a:lumMod val="100000"/>
              </a:schemeClr>
            </a:gs>
            <a:gs pos="78000">
              <a:schemeClr val="accent2">
                <a:hueOff val="-19377047"/>
                <a:satOff val="22338"/>
                <a:lumOff val="745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400" kern="1200" dirty="0"/>
            <a:t>2. สำนักงานศึกษาธิการจังหวัดแพร่และบุคลากรมีการเปลี่ยนแปลงพฤติกรรม เกิดเป็นแบบอย่างที่ดีและเกิดการขยายความดีไปสู่</a:t>
          </a:r>
          <a:r>
            <a:rPr lang="th-TH" sz="3400" kern="1200" dirty="0" err="1"/>
            <a:t>การทำ</a:t>
          </a:r>
          <a:r>
            <a:rPr lang="th-TH" sz="3400" kern="1200" dirty="0"/>
            <a:t>เรื่องอื่น ๆ หรือเครือข่ายอื่น ๆ ได้</a:t>
          </a:r>
          <a:endParaRPr lang="en-US" sz="3400" kern="1200" dirty="0"/>
        </a:p>
      </dsp:txBody>
      <dsp:txXfrm>
        <a:off x="98794" y="2559349"/>
        <a:ext cx="6495225" cy="18262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EF1E3B-0312-4CE3-8601-06951B49AF5D}">
      <dsp:nvSpPr>
        <dsp:cNvPr id="0" name=""/>
        <dsp:cNvSpPr/>
      </dsp:nvSpPr>
      <dsp:spPr>
        <a:xfrm>
          <a:off x="0" y="90045"/>
          <a:ext cx="11685723" cy="1233984"/>
        </a:xfrm>
        <a:prstGeom prst="roundRect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 dirty="0"/>
            <a:t>1. ตัวชี้วัดเชิงปริมาณ</a:t>
          </a:r>
          <a:r>
            <a:rPr lang="th-TH" sz="2500" kern="1200" dirty="0"/>
            <a:t> </a:t>
          </a:r>
          <a:r>
            <a:rPr lang="en-US" sz="2500" kern="1200" dirty="0"/>
            <a:t>: </a:t>
          </a:r>
          <a:r>
            <a:rPr lang="th-TH" sz="2500" kern="1200" dirty="0"/>
            <a:t>จำนวนบุคลากรที่เข้าร่วมกิจกรรมตามเป้าหมาย</a:t>
          </a:r>
          <a:endParaRPr lang="en-US" sz="2500" kern="1200" dirty="0"/>
        </a:p>
      </dsp:txBody>
      <dsp:txXfrm>
        <a:off x="60238" y="150283"/>
        <a:ext cx="11565247" cy="1113508"/>
      </dsp:txXfrm>
    </dsp:sp>
    <dsp:sp modelId="{33435FE9-263A-4DAF-8AF6-20FF5B83B4BF}">
      <dsp:nvSpPr>
        <dsp:cNvPr id="0" name=""/>
        <dsp:cNvSpPr/>
      </dsp:nvSpPr>
      <dsp:spPr>
        <a:xfrm>
          <a:off x="0" y="1396029"/>
          <a:ext cx="11685723" cy="1233984"/>
        </a:xfrm>
        <a:prstGeom prst="roundRect">
          <a:avLst/>
        </a:prstGeom>
        <a:solidFill>
          <a:srgbClr val="0070C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/>
            <a:t>2. ตัวชี้วัดเชิงคุณภาพ </a:t>
          </a:r>
          <a:endParaRPr lang="en-US" sz="2500" kern="1200"/>
        </a:p>
      </dsp:txBody>
      <dsp:txXfrm>
        <a:off x="60238" y="1456267"/>
        <a:ext cx="11565247" cy="1113508"/>
      </dsp:txXfrm>
    </dsp:sp>
    <dsp:sp modelId="{188926FC-9E79-4D1A-9764-547AC094BFC6}">
      <dsp:nvSpPr>
        <dsp:cNvPr id="0" name=""/>
        <dsp:cNvSpPr/>
      </dsp:nvSpPr>
      <dsp:spPr>
        <a:xfrm>
          <a:off x="0" y="2702014"/>
          <a:ext cx="11685723" cy="1233984"/>
        </a:xfrm>
        <a:prstGeom prst="roundRect">
          <a:avLst/>
        </a:prstGeom>
        <a:solidFill>
          <a:srgbClr val="00B05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b="1" kern="1200" dirty="0"/>
            <a:t>     2.</a:t>
          </a:r>
          <a:r>
            <a:rPr lang="th-TH" sz="2500" kern="1200" dirty="0"/>
            <a:t>1 บุคลากรสำนักงานศึกษาธิการจังหวัดแพร่ปรับเปลี่ยนพฤติกรรมในการปฏิบัติงาน ส่งผลให้มีความมั่นคง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kern="1200" dirty="0"/>
            <a:t>ยั่งยืนในการดำรงชีวิตแบบพอเพียง มีวินัย มีความซื่อสัตย์สุจริต มีจิตอาสา และอยู่ในสังคมได้อย่างมีความสุข</a:t>
          </a:r>
          <a:endParaRPr lang="en-US" sz="2500" kern="1200" dirty="0"/>
        </a:p>
      </dsp:txBody>
      <dsp:txXfrm>
        <a:off x="60238" y="2762252"/>
        <a:ext cx="11565247" cy="1113508"/>
      </dsp:txXfrm>
    </dsp:sp>
    <dsp:sp modelId="{512B6E3B-4045-4C0F-973D-1404279401A7}">
      <dsp:nvSpPr>
        <dsp:cNvPr id="0" name=""/>
        <dsp:cNvSpPr/>
      </dsp:nvSpPr>
      <dsp:spPr>
        <a:xfrm>
          <a:off x="0" y="4007998"/>
          <a:ext cx="11685723" cy="12339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kern="1200" dirty="0"/>
            <a:t>     2.2 สำนักงานศึกษาธิการจังหวัดแพร่ เป็นองค์กรมีระบบงาน/มาตรการสนับสนุนการขับเคลื่อน และสามารถถ่ายทอดขยายผล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500" kern="1200" dirty="0"/>
            <a:t>ให้กับหน่วยงานอื่น ๆ ได้</a:t>
          </a:r>
          <a:endParaRPr lang="en-US" sz="2500" kern="1200" dirty="0"/>
        </a:p>
      </dsp:txBody>
      <dsp:txXfrm>
        <a:off x="60238" y="4068236"/>
        <a:ext cx="11565247" cy="11135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0E0D6-C8AE-4668-8BAC-E5D08B1BDCD5}">
      <dsp:nvSpPr>
        <dsp:cNvPr id="0" name=""/>
        <dsp:cNvSpPr/>
      </dsp:nvSpPr>
      <dsp:spPr>
        <a:xfrm>
          <a:off x="0" y="199319"/>
          <a:ext cx="6692813" cy="11372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b="1" kern="1200"/>
            <a:t>โครงการส่งเสริมคุณธรรมและจริยธรรม สำนักงานศึกษาธิการจังหวัดแพร่ ประจำปีงบประมาณ พ.ศ. 2567</a:t>
          </a:r>
          <a:endParaRPr lang="en-US" sz="2700" kern="1200"/>
        </a:p>
      </dsp:txBody>
      <dsp:txXfrm>
        <a:off x="55515" y="254834"/>
        <a:ext cx="6581783" cy="1026210"/>
      </dsp:txXfrm>
    </dsp:sp>
    <dsp:sp modelId="{4DC82DE9-8091-4199-933D-147D89AE1F75}">
      <dsp:nvSpPr>
        <dsp:cNvPr id="0" name=""/>
        <dsp:cNvSpPr/>
      </dsp:nvSpPr>
      <dsp:spPr>
        <a:xfrm>
          <a:off x="0" y="1414319"/>
          <a:ext cx="6692813" cy="1137240"/>
        </a:xfrm>
        <a:prstGeom prst="roundRect">
          <a:avLst/>
        </a:prstGeom>
        <a:gradFill rotWithShape="0">
          <a:gsLst>
            <a:gs pos="0">
              <a:schemeClr val="accent2">
                <a:hueOff val="-9688523"/>
                <a:satOff val="11169"/>
                <a:lumOff val="3725"/>
                <a:alphaOff val="0"/>
                <a:tint val="96000"/>
                <a:lumMod val="100000"/>
              </a:schemeClr>
            </a:gs>
            <a:gs pos="78000">
              <a:schemeClr val="accent2">
                <a:hueOff val="-9688523"/>
                <a:satOff val="11169"/>
                <a:lumOff val="372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kern="1200"/>
            <a:t>2.2 กิจกรรมจิตอาสาบำเพ็ญประโยชน์ </a:t>
          </a:r>
          <a:endParaRPr lang="en-US" sz="2700" kern="1200"/>
        </a:p>
      </dsp:txBody>
      <dsp:txXfrm>
        <a:off x="55515" y="1469834"/>
        <a:ext cx="6581783" cy="1026210"/>
      </dsp:txXfrm>
    </dsp:sp>
    <dsp:sp modelId="{D3F4860E-284B-4F07-8EF6-B884E8837CFD}">
      <dsp:nvSpPr>
        <dsp:cNvPr id="0" name=""/>
        <dsp:cNvSpPr/>
      </dsp:nvSpPr>
      <dsp:spPr>
        <a:xfrm>
          <a:off x="0" y="2551559"/>
          <a:ext cx="6692813" cy="103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100" kern="1200" dirty="0"/>
            <a:t>เป็นกิจกรรมที่กำหนดเพื่อให้บุคลากรในหน่วยงานได้เกิดความรักความสามัคคี </a:t>
          </a:r>
          <a:br>
            <a:rPr lang="th-TH" sz="2100" kern="1200" dirty="0"/>
          </a:br>
          <a:r>
            <a:rPr lang="th-TH" sz="2100" kern="1200" dirty="0"/>
            <a:t>สร้างจิตสำนึกและปลูกฝังให้บุคลากรในหน่วยงานมีจิตสาธารณะหรือจิตอาสา เสียสละ</a:t>
          </a:r>
          <a:br>
            <a:rPr lang="th-TH" sz="2100" kern="1200" dirty="0"/>
          </a:br>
          <a:r>
            <a:rPr lang="th-TH" sz="2100" kern="1200" dirty="0"/>
            <a:t>เพื่อประโยชน์ส่วนรวม และเอื้อเฟื้อต่อกัน</a:t>
          </a:r>
          <a:endParaRPr lang="en-US" sz="2100" kern="1200" dirty="0"/>
        </a:p>
      </dsp:txBody>
      <dsp:txXfrm>
        <a:off x="0" y="2551559"/>
        <a:ext cx="6692813" cy="1033964"/>
      </dsp:txXfrm>
    </dsp:sp>
    <dsp:sp modelId="{A03F9F73-C9DE-42A3-80AA-6729AE7C2E39}">
      <dsp:nvSpPr>
        <dsp:cNvPr id="0" name=""/>
        <dsp:cNvSpPr/>
      </dsp:nvSpPr>
      <dsp:spPr>
        <a:xfrm>
          <a:off x="0" y="3585524"/>
          <a:ext cx="6692813" cy="1137240"/>
        </a:xfrm>
        <a:prstGeom prst="roundRect">
          <a:avLst/>
        </a:prstGeom>
        <a:gradFill rotWithShape="0">
          <a:gsLst>
            <a:gs pos="0">
              <a:schemeClr val="accent2">
                <a:hueOff val="-19377047"/>
                <a:satOff val="22338"/>
                <a:lumOff val="7450"/>
                <a:alphaOff val="0"/>
                <a:tint val="96000"/>
                <a:lumMod val="100000"/>
              </a:schemeClr>
            </a:gs>
            <a:gs pos="78000">
              <a:schemeClr val="accent2">
                <a:hueOff val="-19377047"/>
                <a:satOff val="22338"/>
                <a:lumOff val="745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700" kern="1200" dirty="0"/>
            <a:t>จนเป็นอุปนิสัยติดตัว</a:t>
          </a:r>
          <a:endParaRPr lang="en-US" sz="2700" kern="1200" dirty="0"/>
        </a:p>
      </dsp:txBody>
      <dsp:txXfrm>
        <a:off x="55515" y="3641039"/>
        <a:ext cx="6581783" cy="1026210"/>
      </dsp:txXfrm>
    </dsp:sp>
    <dsp:sp modelId="{26FE4CF0-78DB-4C46-A431-FCEA518EE7F9}">
      <dsp:nvSpPr>
        <dsp:cNvPr id="0" name=""/>
        <dsp:cNvSpPr/>
      </dsp:nvSpPr>
      <dsp:spPr>
        <a:xfrm>
          <a:off x="0" y="4722764"/>
          <a:ext cx="6692813" cy="712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th-TH" sz="2100" kern="1200" dirty="0"/>
            <a:t>ผลสำเร็จของกิจกรรม คือ ผู้เข้าร่วมกิจกรรม เกิดความรักความสามัคคี ช่วยเหลือเกื้อกูล </a:t>
          </a:r>
          <a:br>
            <a:rPr lang="th-TH" sz="2100" kern="1200" dirty="0"/>
          </a:br>
          <a:r>
            <a:rPr lang="th-TH" sz="2100" kern="1200" dirty="0"/>
            <a:t>มีจิตสาธารณะและจิตอาสา เสียสละประโยชน์ส่วนตัวเพื่อส่วนรวม</a:t>
          </a:r>
          <a:endParaRPr lang="en-US" sz="2100" kern="1200" dirty="0"/>
        </a:p>
      </dsp:txBody>
      <dsp:txXfrm>
        <a:off x="0" y="4722764"/>
        <a:ext cx="6692813" cy="7125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B7EDE-53F7-4D62-BD3D-B55C94F9A25A}" type="datetimeFigureOut">
              <a:rPr lang="th-TH" smtClean="0"/>
              <a:t>12/07/67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DF781-3A24-4EDA-99E0-83A94FA275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886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DF781-3A24-4EDA-99E0-83A94FA27551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513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8348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885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846265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5547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79384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611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65688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48643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4057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93086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9110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2000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3466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4182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151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0629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6C2ED-54A4-480D-B5C8-65C0D62359B9}" type="datetime2">
              <a:rPr lang="en-US" smtClean="0"/>
              <a:pPr/>
              <a:t>Friday, July 12,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pc="200"/>
              <a:t>Sample Footer Text</a:t>
            </a:r>
            <a:endParaRPr lang="en-US" spc="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1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960EC1CB-6502-A13E-4C3A-40C40E875032}"/>
              </a:ext>
            </a:extLst>
          </p:cNvPr>
          <p:cNvSpPr txBox="1">
            <a:spLocks/>
          </p:cNvSpPr>
          <p:nvPr/>
        </p:nvSpPr>
        <p:spPr>
          <a:xfrm>
            <a:off x="137532" y="2926905"/>
            <a:ext cx="12054468" cy="18834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โครงการ</a:t>
            </a:r>
            <a:r>
              <a:rPr lang="th-TH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ส่งเสริมคุณธรรมและจริยธรรม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สำนักงานศึกษาธิการจังหวัดแพร่ ประจำปีงบประมาณ พ.ศ. 2567</a:t>
            </a:r>
            <a:endParaRPr lang="en-US" sz="5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39A11C0-AB69-8385-B1EA-542B08319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306" y="709789"/>
            <a:ext cx="2331723" cy="228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24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F84913A-7FCC-D195-CD27-C04CB7C18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48" y="335584"/>
            <a:ext cx="5293402" cy="528673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th-TH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b="1" dirty="0">
                <a:solidFill>
                  <a:srgbClr val="00B050"/>
                </a:solidFill>
                <a:latin typeface="Calibri" panose="020F0502020204030204" pitchFamily="34" charset="0"/>
                <a:cs typeface="TH SarabunPSK" panose="020B0500040200020003" pitchFamily="34" charset="-34"/>
              </a:rPr>
              <a:t>9</a:t>
            </a:r>
            <a:r>
              <a:rPr lang="th-TH" sz="3000" b="1" kern="1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. การวิเคราะห์ความเสี่ยง</a:t>
            </a:r>
            <a:br>
              <a:rPr lang="th-TH" sz="17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7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	    	</a:t>
            </a:r>
            <a:r>
              <a:rPr lang="th-TH" sz="3000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9.1  ความเสี่ยง</a:t>
            </a:r>
            <a:br>
              <a:rPr lang="th-TH" sz="3000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3000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		   เนื่องจากบุคลากรในสำนักงานมีภารกิจ ที่ไม่สามารถเข้าร่วมกิจกรรมได้</a:t>
            </a:r>
            <a:br>
              <a:rPr lang="th-TH" sz="3000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3000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	  	9.2  การบริหารความเสียง</a:t>
            </a:r>
            <a:br>
              <a:rPr lang="th-TH" sz="3000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3000" kern="12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		   สอบถามบุคลากรในสำนักงาน ก่อนกำหนดกิจกรรม</a:t>
            </a:r>
            <a:br>
              <a:rPr lang="en-US" sz="3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endParaRPr lang="th-TH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5334AE6-443F-D8F6-9073-5B8F74BD8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660" y="1341028"/>
            <a:ext cx="4512988" cy="957329"/>
          </a:xfrm>
        </p:spPr>
        <p:txBody>
          <a:bodyPr anchor="t">
            <a:normAutofit fontScale="62500" lnSpcReduction="20000"/>
          </a:bodyPr>
          <a:lstStyle/>
          <a:p>
            <a:pPr marL="1944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55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10. แผนการใช้งบประมาณ</a:t>
            </a:r>
          </a:p>
          <a:p>
            <a:pPr marL="1944" indent="0">
              <a:spcBef>
                <a:spcPts val="0"/>
              </a:spcBef>
              <a:spcAft>
                <a:spcPts val="600"/>
              </a:spcAft>
              <a:buNone/>
            </a:pPr>
            <a:br>
              <a:rPr lang="th-TH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8" name="ตาราง 7">
            <a:extLst>
              <a:ext uri="{FF2B5EF4-FFF2-40B4-BE49-F238E27FC236}">
                <a16:creationId xmlns:a16="http://schemas.microsoft.com/office/drawing/2014/main" id="{14CA5E22-CD2B-AA32-9B63-97FED8C16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679873"/>
              </p:ext>
            </p:extLst>
          </p:nvPr>
        </p:nvGraphicFramePr>
        <p:xfrm>
          <a:off x="7055294" y="2502477"/>
          <a:ext cx="3856778" cy="2461552"/>
        </p:xfrm>
        <a:graphic>
          <a:graphicData uri="http://schemas.openxmlformats.org/drawingml/2006/table">
            <a:tbl>
              <a:tblPr>
                <a:solidFill>
                  <a:srgbClr val="F2F2F2">
                    <a:alpha val="30196"/>
                  </a:srgbClr>
                </a:solidFill>
                <a:tableStyleId>{69CF1AB2-1976-4502-BF36-3FF5EA218861}</a:tableStyleId>
              </a:tblPr>
              <a:tblGrid>
                <a:gridCol w="894374">
                  <a:extLst>
                    <a:ext uri="{9D8B030D-6E8A-4147-A177-3AD203B41FA5}">
                      <a16:colId xmlns:a16="http://schemas.microsoft.com/office/drawing/2014/main" val="2689566753"/>
                    </a:ext>
                  </a:extLst>
                </a:gridCol>
                <a:gridCol w="569740">
                  <a:extLst>
                    <a:ext uri="{9D8B030D-6E8A-4147-A177-3AD203B41FA5}">
                      <a16:colId xmlns:a16="http://schemas.microsoft.com/office/drawing/2014/main" val="863321704"/>
                    </a:ext>
                  </a:extLst>
                </a:gridCol>
                <a:gridCol w="609289">
                  <a:extLst>
                    <a:ext uri="{9D8B030D-6E8A-4147-A177-3AD203B41FA5}">
                      <a16:colId xmlns:a16="http://schemas.microsoft.com/office/drawing/2014/main" val="855450995"/>
                    </a:ext>
                  </a:extLst>
                </a:gridCol>
                <a:gridCol w="609289">
                  <a:extLst>
                    <a:ext uri="{9D8B030D-6E8A-4147-A177-3AD203B41FA5}">
                      <a16:colId xmlns:a16="http://schemas.microsoft.com/office/drawing/2014/main" val="414017795"/>
                    </a:ext>
                  </a:extLst>
                </a:gridCol>
                <a:gridCol w="569740">
                  <a:extLst>
                    <a:ext uri="{9D8B030D-6E8A-4147-A177-3AD203B41FA5}">
                      <a16:colId xmlns:a16="http://schemas.microsoft.com/office/drawing/2014/main" val="1058580350"/>
                    </a:ext>
                  </a:extLst>
                </a:gridCol>
                <a:gridCol w="604346">
                  <a:extLst>
                    <a:ext uri="{9D8B030D-6E8A-4147-A177-3AD203B41FA5}">
                      <a16:colId xmlns:a16="http://schemas.microsoft.com/office/drawing/2014/main" val="1858310486"/>
                    </a:ext>
                  </a:extLst>
                </a:gridCol>
              </a:tblGrid>
              <a:tr h="4492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แผนการปฏิบัติงาน</a:t>
                      </a:r>
                      <a:endParaRPr lang="th-TH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แผนการใช้จ่ายเงินงบประมาณ</a:t>
                      </a:r>
                      <a:endParaRPr lang="th-TH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904368"/>
                  </a:ext>
                </a:extLst>
              </a:tr>
              <a:tr h="67075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 ๑</a:t>
                      </a:r>
                      <a:endParaRPr lang="th-TH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 ๒ </a:t>
                      </a:r>
                      <a:endParaRPr lang="th-TH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 ๓ </a:t>
                      </a:r>
                      <a:endParaRPr lang="th-TH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 ๔</a:t>
                      </a:r>
                      <a:endParaRPr lang="th-TH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th-TH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140893"/>
                  </a:ext>
                </a:extLst>
              </a:tr>
              <a:tr h="67075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u="none" strike="noStrike" cap="none" spc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ปีงบประมาณ ๒๕๖๖</a:t>
                      </a:r>
                      <a:endParaRPr lang="th-TH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</a:t>
                      </a:r>
                      <a:endParaRPr lang="th-TH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๗,๘๔๐</a:t>
                      </a:r>
                      <a:endParaRPr lang="th-TH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๐</a:t>
                      </a:r>
                      <a:endParaRPr lang="th-TH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๗,๘๔๐</a:t>
                      </a:r>
                      <a:endParaRPr lang="th-TH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136820"/>
                  </a:ext>
                </a:extLst>
              </a:tr>
              <a:tr h="67075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รวมทั้งสิ้น</a:t>
                      </a:r>
                      <a:endParaRPr lang="th-TH" sz="1500" b="0" i="0" u="none" strike="noStrike" cap="none" spc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๗,๘๔๐</a:t>
                      </a:r>
                      <a:endParaRPr lang="th-TH" sz="15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3394" marR="10973" marT="94918" marB="94918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913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309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E486A2-06D5-E334-19EB-1188EA0A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258" y="244339"/>
            <a:ext cx="10350591" cy="915387"/>
          </a:xfrm>
        </p:spPr>
        <p:txBody>
          <a:bodyPr anchor="b">
            <a:noAutofit/>
          </a:bodyPr>
          <a:lstStyle/>
          <a:p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11. รายละเอียดงบประมาณ</a:t>
            </a:r>
          </a:p>
        </p:txBody>
      </p:sp>
      <p:graphicFrame>
        <p:nvGraphicFramePr>
          <p:cNvPr id="6" name="ตัวแทนเนื้อหา 5">
            <a:extLst>
              <a:ext uri="{FF2B5EF4-FFF2-40B4-BE49-F238E27FC236}">
                <a16:creationId xmlns:a16="http://schemas.microsoft.com/office/drawing/2014/main" id="{47877B1F-733E-16A2-43D9-3377F581B2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8012799"/>
              </p:ext>
            </p:extLst>
          </p:nvPr>
        </p:nvGraphicFramePr>
        <p:xfrm>
          <a:off x="909881" y="1059366"/>
          <a:ext cx="10910412" cy="5441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5524">
                  <a:extLst>
                    <a:ext uri="{9D8B030D-6E8A-4147-A177-3AD203B41FA5}">
                      <a16:colId xmlns:a16="http://schemas.microsoft.com/office/drawing/2014/main" val="2421201580"/>
                    </a:ext>
                  </a:extLst>
                </a:gridCol>
                <a:gridCol w="1271222">
                  <a:extLst>
                    <a:ext uri="{9D8B030D-6E8A-4147-A177-3AD203B41FA5}">
                      <a16:colId xmlns:a16="http://schemas.microsoft.com/office/drawing/2014/main" val="129872612"/>
                    </a:ext>
                  </a:extLst>
                </a:gridCol>
                <a:gridCol w="1271222">
                  <a:extLst>
                    <a:ext uri="{9D8B030D-6E8A-4147-A177-3AD203B41FA5}">
                      <a16:colId xmlns:a16="http://schemas.microsoft.com/office/drawing/2014/main" val="1558117706"/>
                    </a:ext>
                  </a:extLst>
                </a:gridCol>
                <a:gridCol w="1271222">
                  <a:extLst>
                    <a:ext uri="{9D8B030D-6E8A-4147-A177-3AD203B41FA5}">
                      <a16:colId xmlns:a16="http://schemas.microsoft.com/office/drawing/2014/main" val="585268664"/>
                    </a:ext>
                  </a:extLst>
                </a:gridCol>
                <a:gridCol w="1271222">
                  <a:extLst>
                    <a:ext uri="{9D8B030D-6E8A-4147-A177-3AD203B41FA5}">
                      <a16:colId xmlns:a16="http://schemas.microsoft.com/office/drawing/2014/main" val="868999453"/>
                    </a:ext>
                  </a:extLst>
                </a:gridCol>
              </a:tblGrid>
              <a:tr h="236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กิจกรรมหลัก</a:t>
                      </a:r>
                      <a:endParaRPr lang="th-TH" sz="1000" b="1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งบประมาณ</a:t>
                      </a:r>
                      <a:endParaRPr lang="th-TH" sz="1000" b="1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จำแนกตามหมวดรายจ่าย</a:t>
                      </a:r>
                      <a:endParaRPr lang="th-TH" sz="1000" b="1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365228"/>
                  </a:ext>
                </a:extLst>
              </a:tr>
              <a:tr h="2366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(บาท)</a:t>
                      </a:r>
                      <a:endParaRPr lang="th-TH" sz="1000" b="1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ค่าตอบแทน</a:t>
                      </a:r>
                      <a:endParaRPr lang="th-TH" sz="1000" b="1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ค่าใช้สอย</a:t>
                      </a:r>
                      <a:endParaRPr lang="th-TH" sz="1000" b="1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ค่าวัสดุ</a:t>
                      </a:r>
                      <a:endParaRPr lang="th-TH" sz="1000" b="1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1926303657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กิจกรรมที่ 1 : การทบทวนประกาศเจตนารมณ์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672628245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เป็นองค์กรส่งเสริมคุณธรรมประจำปีงบประมาณ พ.ศ. 2566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4215877368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กิจกรรมที่ 2 : การกำหนดกติกาข้อตกลงที่จะปฏิบัติ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107321322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ตามร่วมกัน ดำเนินการดังนี้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1314844847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     2.1 กิจกรรมอนุรักษ์พลังงานและสิ่งแวดล้อม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1346731085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     2.2 กิจกรรมปฏิบัติตนตามกติกาขององค์กร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516184221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และสังคมที่กำหนด</a:t>
                      </a:r>
                      <a:endParaRPr lang="th-TH" sz="1000" b="0" i="0" u="none" strike="noStrike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3102380124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     2.3 กิจกรรมสำนักงานสุจริต บุคลากรปฏิเสธ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3670091289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การกระทำที่ไม่ซื่อตรง ไม่ซื่อสัตย์ต่อตนเองและบุคคลอื่น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1133361573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     2.4 กิจกรรมจิตอาสาเพื่อพัฒนาสภาพแวดล้อม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2343602252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และภูมิทัศน์ของ ศธจ.แพร่ ให้เป็นระเบียบ ร่มรื่น สวยงาม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3516267843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     2.5 กิจกรรมการจัดทำสมุดสะสมความดี</a:t>
                      </a:r>
                      <a:endParaRPr lang="th-TH" sz="1000" b="0" i="0" u="none" strike="noStrike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4032512237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     2.6 กิจกรรมการจัดทำแผนพัฒนาตนเอง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130945414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กิจกรรมที่ 3 : ประกาศกติกาข้อตกลงให้บุคลากรรับทราบ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1254902566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กิจกรรมที่ 4 : การแต่งตั้งคณะกรรมการขับเคลื่อนองค์กร</a:t>
                      </a:r>
                      <a:endParaRPr lang="th-TH" sz="1000" b="0" i="0" u="none" strike="noStrike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2,500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2,500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586913131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ส่งเสริมคุณธรรม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2076828193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กิจกรรมที่ 5 : การส่งเสริมยกย่องการทำความดีและเผยแพร่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5,000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5,000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1005820164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ประชาสัมพันธ์ขยายผล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3947020972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กิจกรรมที่ 6 : การติดตาม ประเมินผล และการ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2,500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2,500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434906365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สรุปผลการดำเนินงาน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241921693"/>
                  </a:ext>
                </a:extLst>
              </a:tr>
              <a:tr h="2366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รวมเงิน</a:t>
                      </a:r>
                      <a:endParaRPr lang="th-TH" sz="1000" b="1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10000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-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>
                          <a:solidFill>
                            <a:srgbClr val="0070C0"/>
                          </a:solidFill>
                          <a:effectLst/>
                        </a:rPr>
                        <a:t>5,000</a:t>
                      </a:r>
                      <a:endParaRPr lang="th-TH" sz="1000" b="0" i="0" u="none" strike="noStrike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5,000</a:t>
                      </a:r>
                      <a:endParaRPr lang="th-TH" sz="1000" b="0" i="0" u="none" strike="noStrike" dirty="0">
                        <a:solidFill>
                          <a:srgbClr val="0070C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825" marR="3825" marT="3825" marB="0" anchor="b"/>
                </a:tc>
                <a:extLst>
                  <a:ext uri="{0D108BD9-81ED-4DB2-BD59-A6C34878D82A}">
                    <a16:rowId xmlns:a16="http://schemas.microsoft.com/office/drawing/2014/main" val="3284444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8631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ปฏิทิน">
            <a:extLst>
              <a:ext uri="{FF2B5EF4-FFF2-40B4-BE49-F238E27FC236}">
                <a16:creationId xmlns:a16="http://schemas.microsoft.com/office/drawing/2014/main" id="{69CE635F-592C-54F8-4DB8-6176C3723D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9091" t="12019" b="11372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65" name="Isosceles Triangle 42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66" name="Parallelogram 44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46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48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E486A2-06D5-E334-19EB-1188EA0A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609600"/>
            <a:ext cx="8443171" cy="1021492"/>
          </a:xfrm>
        </p:spPr>
        <p:txBody>
          <a:bodyPr anchor="t">
            <a:normAutofit/>
          </a:bodyPr>
          <a:lstStyle/>
          <a:p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 ผลสำเร็จของการดำเนินงาน</a:t>
            </a:r>
          </a:p>
        </p:txBody>
      </p:sp>
      <p:sp>
        <p:nvSpPr>
          <p:cNvPr id="70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71" name="Isosceles Triangle 54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6DFBCF-A331-6536-53C6-FFDFED10E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212" y="1631092"/>
            <a:ext cx="10568420" cy="4410270"/>
          </a:xfrm>
        </p:spPr>
        <p:txBody>
          <a:bodyPr>
            <a:normAutofit/>
          </a:bodyPr>
          <a:lstStyle/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7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โครงการ</a:t>
            </a:r>
            <a:r>
              <a:rPr lang="th-TH" sz="27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ส่งเสริมคุณธรรมและจริยธรรม สำนักงานศึกษาธิการจังหวัดแพร่ ประจำปีงบประมาณ พ.ศ. 2567</a:t>
            </a:r>
          </a:p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th-TH" sz="8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700" kern="1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7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กิจกรรมการทบทวนประกาศเจตนารมณ์เป็นองค์กรส่งเสริมคุณธรรมประจำปีงบประมาณ พ.ศ. 2567</a:t>
            </a:r>
            <a:endParaRPr lang="th-TH" sz="2700" kern="1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700" kern="1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   เป็นกิจกรรมที่กำหนดเพื่อชี้แจงนโยบายและแนวทางการดำเนินงาน ของสำนักงานศึกษาธิการ</a:t>
            </a:r>
            <a:r>
              <a:rPr lang="th-TH" sz="2700" kern="100" spc="-9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จังหวัดแพร่ </a:t>
            </a:r>
            <a:br>
              <a:rPr lang="th-TH" sz="2700" kern="100" spc="-9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700" kern="100" spc="-9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เพื่อรับฟังความคิดเห็นข้อเสนอแนะ แลกเปลี่ยนและหาแนวทางแก้ไขปัญหาร่วมกัน และยังเป็นกิจกรรม</a:t>
            </a:r>
            <a:r>
              <a:rPr lang="th-TH" sz="27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ที่สามารถแสดงออก</a:t>
            </a:r>
            <a:br>
              <a:rPr lang="th-TH" sz="27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7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ถึงความสุจริต โปร่งใสในการทำงาน ความถูกต้องและเป็นธรรมในการปฏิบัติหน้าที่</a:t>
            </a:r>
            <a:endParaRPr lang="th-TH" sz="2700" kern="1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7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  </a:t>
            </a:r>
            <a:r>
              <a:rPr lang="th-TH" sz="2700" kern="100" spc="-5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ผลสำเร็จของกิจกรรม คือ ผู้บริหารและบุคลากรของสำนักงานศึกษาธิการจังหวัดแพร่ ร้อยละ100</a:t>
            </a:r>
            <a:r>
              <a:rPr lang="th-TH" sz="27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เข้าร่วมประชุมประจำเดือน แลกเปลี่ยน เสนอแนะ แสดงความคิดเห็นในการดำเนินงานของสำนักงานศึกษาธิการจังหวัดแพร่</a:t>
            </a:r>
            <a:endParaRPr lang="en-US" sz="27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2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73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74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75" name="Isosceles Triangle 62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737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E486A2-06D5-E334-19EB-1188EA0A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8" y="277793"/>
            <a:ext cx="11521468" cy="122691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th-TH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ภาพกิจกรรมการประชุมผู้บริหารและบุคลากร </a:t>
            </a:r>
            <a:br>
              <a:rPr lang="th-TH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สำนักงานศึกษาธิการหวัดแพร่</a:t>
            </a:r>
          </a:p>
        </p:txBody>
      </p:sp>
      <p:pic>
        <p:nvPicPr>
          <p:cNvPr id="9" name="ตัวแทนเนื้อหา 8" descr="รูปภาพประกอบด้วย ในร่ม, เสื้อผ้า, ดอกไม้, ผนั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988BFA2-2B50-16E4-0729-E17D1D526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8"/>
          <a:stretch/>
        </p:blipFill>
        <p:spPr bwMode="auto">
          <a:xfrm>
            <a:off x="1215347" y="1882492"/>
            <a:ext cx="4294202" cy="348830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รูปภาพ 9" descr="รูปภาพประกอบด้วย เสื้อผ้า, เก้าอี้, ในร่ม, ห้องโถงอเนกประสงค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A3BB9F1-D371-A3CE-AC23-4F402BB009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7"/>
          <a:stretch/>
        </p:blipFill>
        <p:spPr bwMode="auto">
          <a:xfrm>
            <a:off x="6205420" y="1861826"/>
            <a:ext cx="4673520" cy="35296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3062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E486A2-06D5-E334-19EB-1188EA0A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8" y="277793"/>
            <a:ext cx="11377914" cy="122691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th-TH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ภาพกิจกรรมการประชุมผู้บริหารและบุคลากร </a:t>
            </a:r>
            <a:br>
              <a:rPr lang="th-TH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สำนักงานศึกษาธิการหวัดแพร่</a:t>
            </a:r>
          </a:p>
        </p:txBody>
      </p:sp>
      <p:pic>
        <p:nvPicPr>
          <p:cNvPr id="7" name="ตัวแทนเนื้อหา 6">
            <a:extLst>
              <a:ext uri="{FF2B5EF4-FFF2-40B4-BE49-F238E27FC236}">
                <a16:creationId xmlns:a16="http://schemas.microsoft.com/office/drawing/2014/main" id="{5BF70799-C2FB-7549-96C7-4EF769918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324" y="1728102"/>
            <a:ext cx="6729032" cy="3881437"/>
          </a:xfrm>
          <a:ln w="28575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58494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E486A2-06D5-E334-19EB-1188EA0A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681" y="609600"/>
            <a:ext cx="7661189" cy="1021492"/>
          </a:xfrm>
        </p:spPr>
        <p:txBody>
          <a:bodyPr>
            <a:normAutofit/>
          </a:bodyPr>
          <a:lstStyle/>
          <a:p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 ผลสำเร็จของการดำเนินงาน (ต่อ)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6DFBCF-A331-6536-53C6-FFDFED10E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843" y="1631093"/>
            <a:ext cx="8464379" cy="4410270"/>
          </a:xfrm>
        </p:spPr>
        <p:txBody>
          <a:bodyPr>
            <a:normAutofit fontScale="92500" lnSpcReduction="20000"/>
          </a:bodyPr>
          <a:lstStyle/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2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โครงการ</a:t>
            </a:r>
            <a:r>
              <a:rPr lang="th-TH" sz="32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ส่งเสริมคุณธรรมและจริยธรรม สำนักงานศึกษาธิการจังหวัดแพร่ ประจำปีงบประมาณ พ.ศ. 2567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กิจกรรมการกำหนดกติกาข้อตกลงที่จะปฏิบัติตามร่วมกัน </a:t>
            </a:r>
            <a:endParaRPr lang="en-US" sz="30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2.1 กิจกรรม “เทิดทูนสถาบันชาติ ศาสนา พระมหากษัตริย์” </a:t>
            </a:r>
            <a:endParaRPr lang="en-US" sz="30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 algn="thaiDi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80340" algn="l"/>
                <a:tab pos="450215" algn="l"/>
              </a:tabLst>
            </a:pPr>
            <a:r>
              <a:rPr lang="th-TH" sz="3000" kern="1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		</a:t>
            </a: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เป็นกิจกรรมที่กำหนดเพื่อเทิดทูนสถาบันชาติ ศาสนาและพระมหากษัตริย์ </a:t>
            </a:r>
            <a:b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โดยให้ประชาชนมีความปรองดองสมานฉันท์ มีความสามัคคีเป็นอันหนึ่งอันเดียวกัน</a:t>
            </a:r>
            <a:b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และยึดมั่นในการปกครองระบอบประชาธิปไตยอันมีพระพระมหากษัตริย์เป็นประมุข </a:t>
            </a:r>
            <a:b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และยังเป็นกิจกรรมที่สามารถแสดงออกถึงการขอบคุณและกตัญญูต่อแผ่นดิน และให้คำมั่นที่จะทดแทนคุณแผ่นดิน</a:t>
            </a:r>
            <a:endParaRPr lang="th-TH" sz="3000" kern="1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 algn="thaiDi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80340" algn="l"/>
                <a:tab pos="450215" algn="l"/>
              </a:tabLst>
            </a:pP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		ผลสำเร็จของกิจกรรม คือ บุคลากรในสำนักงาน ร้อยละ </a:t>
            </a:r>
            <a:r>
              <a:rPr lang="th-TH" sz="3000" kern="1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90 </a:t>
            </a: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ได้เข้าร่วมกิจกรรมเพื่อเทิดทูนสถาบันชาติ ศาสนา พระมหากษัตริย์ และสำนึกในพระมหากรุณาธิคุณ เนื่องในโอกาสต่าง ๆ</a:t>
            </a:r>
            <a:endParaRPr lang="en-US" sz="30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233680" algn="l"/>
              </a:tabLst>
            </a:pPr>
            <a:endParaRPr lang="th-TH" sz="15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1" name="Picture 10" descr="Sticky notes on a wall">
            <a:extLst>
              <a:ext uri="{FF2B5EF4-FFF2-40B4-BE49-F238E27FC236}">
                <a16:creationId xmlns:a16="http://schemas.microsoft.com/office/drawing/2014/main" id="{89D958D5-6823-7B35-D22D-13BC53025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8" r="22113" b="1"/>
          <a:stretch/>
        </p:blipFill>
        <p:spPr>
          <a:xfrm>
            <a:off x="20" y="-1"/>
            <a:ext cx="2730823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0950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E486A2-06D5-E334-19EB-1188EA0A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39" y="616350"/>
            <a:ext cx="11609408" cy="737605"/>
          </a:xfrm>
        </p:spPr>
        <p:txBody>
          <a:bodyPr anchor="b">
            <a:noAutofit/>
          </a:bodyPr>
          <a:lstStyle/>
          <a:p>
            <a:pPr algn="ctr"/>
            <a:br>
              <a:rPr lang="en-US" sz="5000" kern="100" dirty="0">
                <a:solidFill>
                  <a:srgbClr val="FF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</a:t>
            </a:r>
            <a:r>
              <a:rPr lang="th-TH" sz="5000" b="1" kern="1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“เทิดทูนสถาบันชาติ ศาสนา พระมหากษัตริย์”</a:t>
            </a:r>
            <a:endParaRPr lang="th-TH" sz="50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ตัวแทนเนื้อหา 7" descr="รูปภาพประกอบด้วย ข้อความ, ภาพหน้าจอ, นักบ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F31F33F-EC8B-6DD5-F264-0E1115391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37" y="1526790"/>
            <a:ext cx="3159900" cy="44696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รูปภาพ 8" descr="รูปภาพประกอบด้วย ข้อความ, โปสเตอร์, กีฬาเบสบอล, ภาพหน้าจอ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32765ED-BE3C-B559-7F45-A3670873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451" y="1526790"/>
            <a:ext cx="3160126" cy="44696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รูปภาพ 9" descr="รูปภาพประกอบด้วย ข้อความ, ใบหน้าของมนุษย์, คน, เสื้อ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96621E2-EF29-CF10-F2F0-A6316426E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608" y="1526790"/>
            <a:ext cx="3164319" cy="44696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69087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2E4A463-2A88-4615-3FB4-3EB4E1B7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46670"/>
            <a:ext cx="10653812" cy="687859"/>
          </a:xfrm>
        </p:spPr>
        <p:txBody>
          <a:bodyPr>
            <a:noAutofit/>
          </a:bodyPr>
          <a:lstStyle/>
          <a:p>
            <a:pPr algn="ctr"/>
            <a:r>
              <a:rPr lang="th-TH" sz="5000" b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</a:t>
            </a:r>
            <a:r>
              <a:rPr lang="th-TH" sz="5000" b="1" kern="10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“เทิดทูนสถาบันชาติ ศาสนา พระมหากษัตริย์”</a:t>
            </a:r>
            <a:endParaRPr lang="th-TH" sz="5000" dirty="0">
              <a:solidFill>
                <a:srgbClr val="00B050"/>
              </a:solidFill>
            </a:endParaRPr>
          </a:p>
        </p:txBody>
      </p:sp>
      <p:pic>
        <p:nvPicPr>
          <p:cNvPr id="4" name="รูปภาพ 3" descr="รูปภาพประกอบด้วย ข้อความ, คน, ชาย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B246B8B-E566-444F-21D8-B636BC6DE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06" y="1614236"/>
            <a:ext cx="3176605" cy="44957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5" name="รูปภาพ 4" descr="รูปภาพประกอบด้วย ข้อความ, ใบหน้าของมนุษย์, โปสเตอร์, นิตยสา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00DFDBD-66EF-ED4A-2E70-2BCBA9DB5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131" y="1614236"/>
            <a:ext cx="3176605" cy="44929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C4053C8-F04D-5F9A-10F0-3DC3F23B6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957" y="1602819"/>
            <a:ext cx="3176605" cy="44933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2253693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35A3A670-7C09-C527-A9C2-820C687B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39" y="616350"/>
            <a:ext cx="11609408" cy="737605"/>
          </a:xfrm>
        </p:spPr>
        <p:txBody>
          <a:bodyPr anchor="b">
            <a:noAutofit/>
          </a:bodyPr>
          <a:lstStyle/>
          <a:p>
            <a:pPr algn="ctr"/>
            <a:br>
              <a:rPr lang="en-US" sz="5000" kern="100" dirty="0">
                <a:solidFill>
                  <a:srgbClr val="FF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</a:t>
            </a:r>
            <a:r>
              <a:rPr lang="th-TH" sz="5000" b="1" kern="1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“เทิดทูนสถาบันชาติ ศาสนา พระมหากษัตริย์”</a:t>
            </a:r>
            <a:endParaRPr lang="th-TH" sz="50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DAC7338-C241-9E36-ED75-05AFE5355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06" y="1353955"/>
            <a:ext cx="3431978" cy="48541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รูปภาพ 2" descr="รูปภาพประกอบด้วย ข้อความ, นักบิน, ชาย, โปสเตอร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C5AF17B-4655-85E3-B780-082D8EA8C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87" y="1387468"/>
            <a:ext cx="3434924" cy="48541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D9ED17F-61FC-2688-5DF5-7693F5EE43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43" y="1418360"/>
            <a:ext cx="3434924" cy="48541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015218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265050-FD84-47EF-A163-6A481836C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1B064D-F4EB-4312-AEEA-6AFDB257E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041201-C3DD-4181-B0E0-5C960FFE5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29A678F-8D0F-4F98-85A6-797199C55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2463FFC-4B08-4AF2-AC5A-F681CE977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7C110A9-8F54-42F4-9B19-8D33F94DE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F5AD5FC-19DB-4C66-BDDA-043A6AAC9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352A3EAD-426D-4399-B7E0-81D26F700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F842EF93-A507-4796-A726-0D0A9B751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24F1410B-DBCE-471A-97C3-B96C0A7BB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0BBC8502-8D68-4CE4-B690-2EBB6BCC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8796A3D-0030-8ECB-956C-BE3A40E47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th-TH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 ผลสำเร็จของการดำเนินงาน (ต่อ)</a:t>
            </a:r>
            <a:br>
              <a:rPr lang="en-US" sz="44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endParaRPr lang="th-TH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77CD7A-FE9E-475D-BF9C-78183B0B1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ตัวแทนเนื้อหา 11">
            <a:extLst>
              <a:ext uri="{FF2B5EF4-FFF2-40B4-BE49-F238E27FC236}">
                <a16:creationId xmlns:a16="http://schemas.microsoft.com/office/drawing/2014/main" id="{15003C6A-844E-8499-62F7-BFFDE6E678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268919"/>
              </p:ext>
            </p:extLst>
          </p:nvPr>
        </p:nvGraphicFramePr>
        <p:xfrm>
          <a:off x="4852543" y="469557"/>
          <a:ext cx="6692814" cy="5634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119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DC9928E-F130-899C-8401-45D8AAB9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947351"/>
          </a:xfrm>
        </p:spPr>
        <p:txBody>
          <a:bodyPr>
            <a:normAutofit/>
          </a:bodyPr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หลักการและเหตุผล 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F8803AC-EE0E-40C2-AD46-FD84FAD82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916" y="3822970"/>
            <a:ext cx="496112" cy="2918298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pic>
        <p:nvPicPr>
          <p:cNvPr id="5" name="Picture 4" descr="ทำมือให้เป็นพระอาทิตย์">
            <a:extLst>
              <a:ext uri="{FF2B5EF4-FFF2-40B4-BE49-F238E27FC236}">
                <a16:creationId xmlns:a16="http://schemas.microsoft.com/office/drawing/2014/main" id="{492D52E6-00F0-6C82-1685-39978F418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59" r="23931" b="2"/>
          <a:stretch/>
        </p:blipFill>
        <p:spPr>
          <a:xfrm>
            <a:off x="20" y="1"/>
            <a:ext cx="2734036" cy="6858000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051A3413-562D-435C-AAE4-56808F0CB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E421236-DC54-A9AF-64A1-236CE9D6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1" y="1802241"/>
            <a:ext cx="8308589" cy="3880773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  <a:tabLst>
                <a:tab pos="540385" algn="l"/>
              </a:tabLst>
            </a:pPr>
            <a:r>
              <a:rPr lang="th-TH" sz="2800" b="1" spc="-3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พระบรมราโชบายของพระบาทสมเด็จพระ</a:t>
            </a:r>
            <a:r>
              <a:rPr lang="th-TH" sz="2800" b="1" spc="-30" dirty="0" err="1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วชิรเ</a:t>
            </a:r>
            <a:r>
              <a:rPr lang="th-TH" sz="2800" b="1" spc="-3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กล้าเจ้าอยู่หัว </a:t>
            </a:r>
            <a:r>
              <a:rPr lang="en-US" sz="2800" b="1" spc="-3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2800" b="1" spc="-3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800" spc="-3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การเป็นพลเมืองดีเป็นหน้าที่</a:t>
            </a:r>
            <a:r>
              <a:rPr lang="th-TH" sz="2800" spc="-4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ของทุกคน สถานศึกษาและสถานประกอบการต้องส่งเสริมให้ทุกคนมีโอกาสทำหน้าที่พลเมืองดี </a:t>
            </a:r>
            <a:r>
              <a:rPr lang="th-TH" sz="2800" spc="-5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การเป็นพลเมืองดี หมายถึง การมีน้ำใจ มีความเอื้ออาทร ต้องทำงานอาสาสมัคร งานบำเพ็ญ</a:t>
            </a:r>
            <a:r>
              <a:rPr lang="th-TH" sz="2800" spc="4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ประโยชน์ “เห็นอะไรที่จะทำเพื่อบ้านเมืองได้ก็ต้องทำ”</a:t>
            </a:r>
            <a:endParaRPr lang="en-US" sz="2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spcAft>
                <a:spcPts val="1000"/>
              </a:spcAft>
              <a:tabLst>
                <a:tab pos="540385" algn="l"/>
              </a:tabLst>
            </a:pPr>
            <a:r>
              <a:rPr lang="th-TH" sz="2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สำนักงานศึกษาธิการจังหวัดแพร่ ตระหนักในหน้าที่ของพลเมืองดีจึงส่งเสริม สนับสนุนให้บุคลากรในสังกัด</a:t>
            </a:r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เป็นผู้ที่ดำรงชีวิตแบบพอเพียง มีวินัย มีความสุจริต</a:t>
            </a:r>
            <a:r>
              <a:rPr lang="th-TH" sz="28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</a:t>
            </a:r>
            <a:r>
              <a:rPr lang="th-TH" sz="2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และมีจิตอาสาซึ่งเป็นคุณธรรมสำคัญที่จะรณรงค์ให้เกิดขึ้นในสังคมไทย</a:t>
            </a:r>
            <a:endParaRPr lang="en-US" sz="2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spcAft>
                <a:spcPts val="1000"/>
              </a:spcAft>
              <a:tabLst>
                <a:tab pos="540385" algn="l"/>
              </a:tabLst>
            </a:pP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276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1E486A2-06D5-E334-19EB-1188EA0A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86" y="401448"/>
            <a:ext cx="10852397" cy="774939"/>
          </a:xfrm>
        </p:spPr>
        <p:txBody>
          <a:bodyPr anchor="b">
            <a:noAutofit/>
          </a:bodyPr>
          <a:lstStyle/>
          <a:p>
            <a:pPr algn="ctr"/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</a:t>
            </a:r>
            <a:r>
              <a:rPr lang="th-TH" sz="5000" b="1" kern="1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กิจกรรมจิตอาสาบำเพ็ญประโยชน์</a:t>
            </a:r>
            <a:endParaRPr lang="th-TH" sz="50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6DFBCF-A331-6536-53C6-FFDFED10E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89" y="1182031"/>
            <a:ext cx="11773116" cy="4933780"/>
          </a:xfrm>
        </p:spPr>
        <p:txBody>
          <a:bodyPr>
            <a:noAutofit/>
          </a:bodyPr>
          <a:lstStyle/>
          <a:p>
            <a:pPr algn="thaiDist">
              <a:lnSpc>
                <a:spcPct val="100000"/>
              </a:lnSpc>
              <a:spcBef>
                <a:spcPts val="0"/>
              </a:spcBef>
              <a:tabLst>
                <a:tab pos="233680" algn="l"/>
              </a:tabLst>
            </a:pPr>
            <a:endParaRPr lang="th-TH" sz="3600" b="1" kern="100" spc="-3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Sarabun"/>
              <a:cs typeface="TH SarabunPSK" panose="020B0500040200020003" pitchFamily="34" charset="-34"/>
            </a:endParaRPr>
          </a:p>
          <a:p>
            <a:pPr algn="thaiDist">
              <a:lnSpc>
                <a:spcPct val="100000"/>
              </a:lnSpc>
              <a:spcBef>
                <a:spcPts val="0"/>
              </a:spcBef>
              <a:tabLst>
                <a:tab pos="233680" algn="l"/>
              </a:tabLst>
            </a:pPr>
            <a:endParaRPr lang="en-US" sz="3600" b="1" dirty="0">
              <a:solidFill>
                <a:srgbClr val="FF66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 descr="รูปภาพประกอบด้วย ข้อความ, ภาพหน้าจอ, การ์ตูน, โปสเตอร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C0C16E1-DCE5-9242-E779-883CC70DA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70" y="1261521"/>
            <a:ext cx="3404764" cy="48160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รูปภาพ 3" descr="รูปภาพประกอบด้วย ข้อความ, ภาพหน้าจอ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DA7D604-EA53-96B8-B385-F066825A3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003" y="1279743"/>
            <a:ext cx="3391882" cy="479784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รูปภาพ 4" descr="รูปภาพประกอบด้วย ข้อความ, เสื้อผ้า, โปสเตอร์, การโฆษณ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D7F77C4-539C-45FB-1DB5-A7E80C1F9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92" y="1296996"/>
            <a:ext cx="3404764" cy="48156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13790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C32C94A-F1E9-C5C4-4BBF-81E32132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0744"/>
            <a:ext cx="10789736" cy="762000"/>
          </a:xfrm>
        </p:spPr>
        <p:txBody>
          <a:bodyPr>
            <a:noAutofit/>
          </a:bodyPr>
          <a:lstStyle/>
          <a:p>
            <a:pPr algn="ctr"/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</a:t>
            </a:r>
            <a:r>
              <a:rPr lang="th-TH" sz="5000" b="1" kern="1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กิจกรรมจิตอาสาบำเพ็ญประโยชน์</a:t>
            </a:r>
            <a:endParaRPr lang="th-TH" sz="5000" dirty="0">
              <a:solidFill>
                <a:srgbClr val="00B050"/>
              </a:solidFill>
            </a:endParaRPr>
          </a:p>
        </p:txBody>
      </p:sp>
      <p:pic>
        <p:nvPicPr>
          <p:cNvPr id="5" name="รูปภาพ 4" descr="รูปภาพประกอบด้วย ข้อความ, โปสเตอร์, คน, เสื้อ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F42CE8F-BEA0-04D1-61A3-DE2116F8E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70" y="1486472"/>
            <a:ext cx="3320767" cy="469395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3DE4152-64EF-4B70-4D0C-69D1CA9AA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712" y="1464526"/>
            <a:ext cx="3320768" cy="46969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รูปภาพ 2" descr="รูปภาพประกอบด้วย ข้อความ, เสื้อผ้า, คน, ภาพหน้าจอ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2891AD3-5284-46C9-B163-733645658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721" y="1464526"/>
            <a:ext cx="3337074" cy="471590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215022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CB162EF-6CC6-EE5D-C21F-4350B7B36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" r="22532" b="-2"/>
          <a:stretch/>
        </p:blipFill>
        <p:spPr>
          <a:xfrm>
            <a:off x="8932332" y="-1"/>
            <a:ext cx="3259668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C01DC9C-054F-F4F5-FCDF-29551718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0"/>
            <a:ext cx="8195625" cy="9226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 </a:t>
            </a:r>
            <a:r>
              <a:rPr lang="en-US" sz="5000" b="1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ผลสำเร็จของการดำเนินงาน</a:t>
            </a:r>
            <a:r>
              <a:rPr lang="en-US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5000" b="1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</a:t>
            </a:r>
            <a:r>
              <a:rPr lang="en-US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5" name="ตัวแทนเนื้อหา 11">
            <a:extLst>
              <a:ext uri="{FF2B5EF4-FFF2-40B4-BE49-F238E27FC236}">
                <a16:creationId xmlns:a16="http://schemas.microsoft.com/office/drawing/2014/main" id="{49DAEA71-BD69-E5CF-9005-48E28681ED09}"/>
              </a:ext>
            </a:extLst>
          </p:cNvPr>
          <p:cNvSpPr txBox="1">
            <a:spLocks/>
          </p:cNvSpPr>
          <p:nvPr/>
        </p:nvSpPr>
        <p:spPr>
          <a:xfrm>
            <a:off x="677334" y="1623785"/>
            <a:ext cx="8385160" cy="4417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450000" indent="-448056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Calibri Light" panose="020F0302020204030204" pitchFamily="34" charset="0"/>
              <a:buChar char="→"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0000" indent="-448056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50000" indent="-448056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00000" indent="-448056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50000" indent="-448056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75" indent="0" defTabSz="457200">
              <a:lnSpc>
                <a:spcPct val="13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5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โครงการส่งเสริมคุณธรรมและจริยธรรม</a:t>
            </a:r>
            <a:r>
              <a:rPr lang="en-US" sz="3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สำนักงานศึกษาธิการจังหวัดแพร่</a:t>
            </a:r>
            <a:r>
              <a:rPr lang="en-US" sz="3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en-US" sz="3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5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</a:t>
            </a:r>
            <a:r>
              <a:rPr lang="en-US" sz="3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5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พ.ศ</a:t>
            </a:r>
            <a:r>
              <a:rPr lang="en-US" sz="3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2567</a:t>
            </a:r>
          </a:p>
          <a:p>
            <a:pPr marL="364500" indent="370332" defTabSz="457200">
              <a:lnSpc>
                <a:spcPct val="13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2.3 </a:t>
            </a:r>
            <a:r>
              <a:rPr lang="en-US" sz="30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กิจกรรมการแต่งกายชุดเครื่องแบบข้าราชการในวันจันทร์</a:t>
            </a:r>
            <a:endParaRPr lang="en-US" sz="3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575" indent="0" defTabSz="45720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en-US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	     เป็นกิจกรรมที่กำหนดเพื่อให้ข้าราชการในหน่วยงานเห็นความสำคัญของการแต่งกายเครื่องแบบข้าราชการ </a:t>
            </a:r>
            <a:r>
              <a:rPr lang="en-US" sz="30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และสร้างวินัย</a:t>
            </a:r>
            <a:r>
              <a:rPr lang="en-US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แนวปฏิบัติที่ดี</a:t>
            </a:r>
            <a:r>
              <a:rPr lang="en-US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ด้านการแต่งกายให้แก่บุคลากรในสังกัด</a:t>
            </a:r>
            <a:r>
              <a:rPr lang="en-US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575" indent="0" defTabSz="457200">
              <a:lnSpc>
                <a:spcPct val="130000"/>
              </a:lnSpc>
              <a:spcBef>
                <a:spcPts val="0"/>
              </a:spcBef>
              <a:buClr>
                <a:schemeClr val="accent1"/>
              </a:buClr>
              <a:buSzPct val="80000"/>
              <a:buNone/>
            </a:pPr>
            <a:r>
              <a:rPr lang="en-US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และยังเป็นกิจกรรมที่สร้างความภูมิใจในเกียรติและศักดิ์ศรีของการเป็นข้าราชการ</a:t>
            </a:r>
          </a:p>
          <a:p>
            <a:pPr marL="1575" indent="0" defTabSz="457200">
              <a:lnSpc>
                <a:spcPct val="130000"/>
              </a:lnSpc>
              <a:buClr>
                <a:schemeClr val="accent1"/>
              </a:buClr>
              <a:buSzPct val="80000"/>
              <a:buNone/>
            </a:pPr>
            <a:r>
              <a:rPr lang="en-US" sz="3000" spc="-32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</a:t>
            </a:r>
            <a:r>
              <a:rPr lang="en-US" sz="3000" spc="-49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ผลสำเร็จของกิจกรรม</a:t>
            </a:r>
            <a:r>
              <a:rPr lang="en-US" sz="3000" spc="-49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spc="-49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en-US" sz="3000" spc="-49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spc="-49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ข้าราชการในสังกัด</a:t>
            </a:r>
            <a:r>
              <a:rPr lang="en-US" sz="3000" spc="-49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spc="-49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  <a:r>
              <a:rPr lang="en-US" sz="3000" spc="-49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๙o </a:t>
            </a:r>
            <a:r>
              <a:rPr lang="en-US" sz="3000" spc="-49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แต่งกายด้วยเครื่องแบบข้าราชการในทุกวันจันทร์</a:t>
            </a:r>
            <a:endParaRPr lang="en-US" sz="3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64500" indent="-362925" defTabSz="457200">
              <a:lnSpc>
                <a:spcPct val="130000"/>
              </a:lnSpc>
              <a:buClr>
                <a:schemeClr val="accent1"/>
              </a:buClr>
              <a:buSzPct val="80000"/>
              <a:buFont typeface="Wingdings 3" charset="2"/>
              <a:buChar char=""/>
              <a:tabLst>
                <a:tab pos="189281" algn="l"/>
              </a:tabLst>
            </a:pPr>
            <a:endParaRPr lang="en-US" sz="1400" b="1" spc="-24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457200">
              <a:lnSpc>
                <a:spcPct val="130000"/>
              </a:lnSpc>
              <a:buClr>
                <a:schemeClr val="accent1"/>
              </a:buClr>
              <a:buSzPct val="80000"/>
              <a:buFont typeface="Wingdings 3" charset="2"/>
              <a:buChar char=""/>
              <a:tabLst>
                <a:tab pos="180340" algn="l"/>
              </a:tabLst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A2239F1-0D38-DD15-DD66-613482D4C048}"/>
              </a:ext>
            </a:extLst>
          </p:cNvPr>
          <p:cNvSpPr>
            <a:spLocks/>
          </p:cNvSpPr>
          <p:nvPr/>
        </p:nvSpPr>
        <p:spPr>
          <a:xfrm>
            <a:off x="1419894" y="2279974"/>
            <a:ext cx="8902665" cy="35231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575" defTabSz="370332">
              <a:spcAft>
                <a:spcPts val="600"/>
              </a:spcAft>
            </a:pPr>
            <a:endParaRPr lang="en-US" sz="1458" kern="1200">
              <a:solidFill>
                <a:srgbClr val="B50000"/>
              </a:solidFill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  <a:p>
            <a:pPr>
              <a:spcAft>
                <a:spcPts val="600"/>
              </a:spcAft>
            </a:pPr>
            <a:endParaRPr lang="th-TH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86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6C916FB-EECF-11B0-BB34-CB16EDE5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54" y="411890"/>
            <a:ext cx="10307823" cy="92369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</a:t>
            </a:r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แต่งกายชุดเครื่องแบบข้าราชการในวันจันทร์</a:t>
            </a:r>
            <a:endParaRPr lang="th-TH" sz="5000" b="1" dirty="0">
              <a:solidFill>
                <a:srgbClr val="00B050"/>
              </a:solidFill>
            </a:endParaRPr>
          </a:p>
        </p:txBody>
      </p:sp>
      <p:pic>
        <p:nvPicPr>
          <p:cNvPr id="5" name="รูปภาพ 4" descr="รูปภาพประกอบด้วย เก้าอี้, ในร่ม, เฟอร์นิเจอร์, เสื้อ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4DD92B0-CAC8-E4FF-30F4-E9E93C422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5"/>
          <a:stretch/>
        </p:blipFill>
        <p:spPr>
          <a:xfrm>
            <a:off x="840257" y="1212014"/>
            <a:ext cx="3163328" cy="2302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รูปภาพ 6" descr="รูปภาพประกอบด้วย เสื้อผ้า, ในร่ม, ตาราง, ค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8A5E9C3-FF90-6A53-FB71-CFFA49DA28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9"/>
          <a:stretch/>
        </p:blipFill>
        <p:spPr>
          <a:xfrm>
            <a:off x="4705177" y="1212014"/>
            <a:ext cx="2913443" cy="2302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รูปภาพ 24" descr="รูปภาพประกอบด้วย ในร่ม, เสื้อผ้า, ตาราง, ผนั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8349885-6100-54DD-4942-D4FB3B961D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/>
          <a:stretch/>
        </p:blipFill>
        <p:spPr>
          <a:xfrm>
            <a:off x="8251676" y="1187300"/>
            <a:ext cx="3065282" cy="2302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รูปภาพ 26" descr="รูปภาพประกอบด้วย เก้าอี้, เฟอร์นิเจอร์, ตาราง, ในร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14F4EB7-A035-C81C-35FA-E2004E700D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9390"/>
          <a:stretch/>
        </p:blipFill>
        <p:spPr>
          <a:xfrm>
            <a:off x="852609" y="3770325"/>
            <a:ext cx="3163328" cy="2435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รูปภาพ 28" descr="รูปภาพประกอบด้วย ในร่ม, เฟอร์นิเจอร์, ตาราง, ผนั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D65EB8C-B6D6-47C5-4629-BE4DE1BA35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11387"/>
          <a:stretch/>
        </p:blipFill>
        <p:spPr>
          <a:xfrm>
            <a:off x="4430584" y="3756454"/>
            <a:ext cx="3317102" cy="2360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รูปภาพ 41" descr="รูปภาพประกอบด้วย เสื้อผ้า, คน, ในร่ม, เฟอร์นิเจอร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66375CB-1D24-E2FC-D31D-7737D46670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/>
          <a:stretch/>
        </p:blipFill>
        <p:spPr>
          <a:xfrm>
            <a:off x="8213133" y="3750578"/>
            <a:ext cx="3291005" cy="2467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78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ปฏิทินบนโต๊ะ">
            <a:extLst>
              <a:ext uri="{FF2B5EF4-FFF2-40B4-BE49-F238E27FC236}">
                <a16:creationId xmlns:a16="http://schemas.microsoft.com/office/drawing/2014/main" id="{B72163C2-47D7-2EBE-B0E1-5853CCA33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91" b="-2"/>
          <a:stretch/>
        </p:blipFill>
        <p:spPr>
          <a:xfrm>
            <a:off x="9603442" y="-1"/>
            <a:ext cx="2588558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FD1AC84-F324-93A8-2D49-9A073F664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7744772" cy="7860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 </a:t>
            </a:r>
            <a:r>
              <a:rPr lang="en-US" sz="5000" b="1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ผลสำเร็จของการดำเนินงาน</a:t>
            </a:r>
            <a:r>
              <a:rPr lang="en-US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5000" b="1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</a:t>
            </a:r>
            <a:r>
              <a:rPr lang="en-US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5000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ตัวแทนเนื้อหา 11">
            <a:extLst>
              <a:ext uri="{FF2B5EF4-FFF2-40B4-BE49-F238E27FC236}">
                <a16:creationId xmlns:a16="http://schemas.microsoft.com/office/drawing/2014/main" id="{ACAD258D-BF11-5339-089C-A306A5FE1EE4}"/>
              </a:ext>
            </a:extLst>
          </p:cNvPr>
          <p:cNvSpPr txBox="1">
            <a:spLocks/>
          </p:cNvSpPr>
          <p:nvPr/>
        </p:nvSpPr>
        <p:spPr>
          <a:xfrm>
            <a:off x="677333" y="1720517"/>
            <a:ext cx="9525445" cy="432084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450000" indent="-448056" algn="l" defTabSz="914400" rtl="0" eaLnBrk="1" latinLnBrk="0" hangingPunct="1">
              <a:lnSpc>
                <a:spcPct val="140000"/>
              </a:lnSpc>
              <a:spcBef>
                <a:spcPts val="1000"/>
              </a:spcBef>
              <a:buFont typeface="Calibri Light" panose="020F0302020204030204" pitchFamily="34" charset="0"/>
              <a:buChar char="→"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00000" indent="-448056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50000" indent="-448056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00000" indent="-448056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50000" indent="-448056" algn="l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Calibri Light" panose="020F0302020204030204" pitchFamily="34" charset="0"/>
              <a:buChar char="→"/>
              <a:defRPr sz="1800" kern="1200">
                <a:solidFill>
                  <a:schemeClr val="tx2">
                    <a:alpha val="5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44" indent="0" defTabSz="457200">
              <a:lnSpc>
                <a:spcPct val="130000"/>
              </a:lnSpc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55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โครงการส่งเสริมคุณธรรมและจริยธรรม</a:t>
            </a:r>
            <a:r>
              <a:rPr lang="en-US" sz="55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5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สำนักงานศึกษาธิการจังหวัดแพร่</a:t>
            </a:r>
            <a:r>
              <a:rPr lang="en-US" sz="55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en-US" sz="55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55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</a:t>
            </a:r>
            <a:r>
              <a:rPr lang="en-US" sz="55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55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พ.ศ</a:t>
            </a:r>
            <a:r>
              <a:rPr lang="en-US" sz="55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 2567</a:t>
            </a:r>
            <a:endParaRPr lang="en-US" sz="55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457200">
              <a:lnSpc>
                <a:spcPct val="130000"/>
              </a:lnSpc>
              <a:buClr>
                <a:schemeClr val="accent1"/>
              </a:buClr>
              <a:buSzPct val="80000"/>
              <a:buFont typeface="Wingdings 3" charset="2"/>
              <a:buChar char=""/>
              <a:tabLst>
                <a:tab pos="180340" algn="l"/>
              </a:tabLst>
            </a:pP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2.4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กิจกรรมการทำบุญตักบาตร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เนื่องในวันสำคัญต่าง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ๆ</a:t>
            </a:r>
          </a:p>
          <a:p>
            <a:pPr marL="1944" indent="0" defTabSz="457200">
              <a:lnSpc>
                <a:spcPct val="130000"/>
              </a:lnSpc>
              <a:buClr>
                <a:schemeClr val="accent1"/>
              </a:buClr>
              <a:buSzPct val="80000"/>
              <a:buNone/>
              <a:tabLst>
                <a:tab pos="180340" algn="l"/>
              </a:tabLst>
            </a:pP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      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เป็นกิจกรรมที่กำหนดเพื่อให้บุคลากรในสำนักงาน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ส่งเสริมและสืบทอดพระพุทธศาสนา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บำรุงรักษาพระพุทธศาสนาและส่งเสริมการทำความดีของผู้ปฏิบัติ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ทั้งผู้ที่ร่วมทำบุญตักบาตรและพระภิกษุ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สามเณร</a:t>
            </a:r>
            <a:endParaRPr lang="en-US" sz="4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944" indent="0" defTabSz="457200">
              <a:lnSpc>
                <a:spcPct val="130000"/>
              </a:lnSpc>
              <a:buClr>
                <a:schemeClr val="accent1"/>
              </a:buClr>
              <a:buSzPct val="80000"/>
              <a:buNone/>
              <a:tabLst>
                <a:tab pos="180340" algn="l"/>
              </a:tabLst>
            </a:pP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      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ผลสำเร็จของกิจกรรม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คือ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บุคลากรในสำนักงาน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ร่วมกิจกรรมการทำบุญ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ตักบาตร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เนื่องในวันสำคัญต่าง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ๆ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วันสำคัญทางศาสนา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และวันสำคัญที่เกี่ยวกับพระบรมวงศานุวงศ์</a:t>
            </a:r>
            <a:r>
              <a:rPr lang="en-US" sz="4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เป็นต้น</a:t>
            </a:r>
            <a:endParaRPr lang="en-US" sz="4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457200">
              <a:lnSpc>
                <a:spcPct val="130000"/>
              </a:lnSpc>
              <a:buClr>
                <a:schemeClr val="accent1"/>
              </a:buClr>
              <a:buSzPct val="80000"/>
              <a:buFont typeface="Wingdings 3" charset="2"/>
              <a:buChar char=""/>
              <a:tabLst>
                <a:tab pos="233680" algn="l"/>
              </a:tabLst>
            </a:pPr>
            <a:endParaRPr lang="en-US" sz="1400" b="1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457200">
              <a:lnSpc>
                <a:spcPct val="130000"/>
              </a:lnSpc>
              <a:buClr>
                <a:schemeClr val="accent1"/>
              </a:buClr>
              <a:buSzPct val="80000"/>
              <a:buFont typeface="Wingdings 3" charset="2"/>
              <a:buChar char=""/>
              <a:tabLst>
                <a:tab pos="180340" algn="l"/>
              </a:tabLst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1932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F16BE7CB-B423-CEE2-908B-5B73BC6C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7987314" cy="947351"/>
          </a:xfrm>
        </p:spPr>
        <p:txBody>
          <a:bodyPr>
            <a:noAutofit/>
          </a:bodyPr>
          <a:lstStyle/>
          <a:p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 ผลสำเร็จของการดำเนินงาน (ต่อ)</a:t>
            </a:r>
          </a:p>
        </p:txBody>
      </p:sp>
      <p:sp>
        <p:nvSpPr>
          <p:cNvPr id="15" name="Isosceles Triangle 11">
            <a:extLst>
              <a:ext uri="{FF2B5EF4-FFF2-40B4-BE49-F238E27FC236}">
                <a16:creationId xmlns:a16="http://schemas.microsoft.com/office/drawing/2014/main" id="{9F8803AC-EE0E-40C2-AD46-FD84FAD82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916" y="3822970"/>
            <a:ext cx="496112" cy="2918298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pic>
        <p:nvPicPr>
          <p:cNvPr id="16" name="Picture 7" descr="Sticky notes on a wall">
            <a:extLst>
              <a:ext uri="{FF2B5EF4-FFF2-40B4-BE49-F238E27FC236}">
                <a16:creationId xmlns:a16="http://schemas.microsoft.com/office/drawing/2014/main" id="{683DA8F7-BCC8-982E-8630-4C34F0C5FF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31" r="32562" b="1"/>
          <a:stretch/>
        </p:blipFill>
        <p:spPr>
          <a:xfrm>
            <a:off x="20" y="1"/>
            <a:ext cx="2365334" cy="6858000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51A3413-562D-435C-AAE4-56808F0CB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06E6BD3-7EFD-6323-2597-D6F129323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924" y="1556951"/>
            <a:ext cx="9083160" cy="4484411"/>
          </a:xfrm>
        </p:spPr>
        <p:txBody>
          <a:bodyPr>
            <a:normAutofit fontScale="92500"/>
          </a:bodyPr>
          <a:lstStyle/>
          <a:p>
            <a:pPr marL="1944" indent="0">
              <a:spcBef>
                <a:spcPts val="0"/>
              </a:spcBef>
              <a:spcAft>
                <a:spcPts val="600"/>
              </a:spcAft>
              <a:buNone/>
            </a:pPr>
            <a:endParaRPr lang="th-TH" b="1" dirty="0">
              <a:effectLst/>
              <a:ea typeface="Sarabun"/>
              <a:cs typeface="TH SarabunIT๙" panose="020B0500040200020003" pitchFamily="34" charset="-34"/>
            </a:endParaRPr>
          </a:p>
          <a:p>
            <a:pPr marL="1944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โครงการ</a:t>
            </a:r>
            <a:r>
              <a:rPr lang="th-TH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ส่งเสริมคุณธรรมและจริยธรรม สำนักงานศึกษาธิการจังหวัดแพร่ ประจำปีงบประมาณ พ.ศ. 2567</a:t>
            </a:r>
          </a:p>
          <a:p>
            <a:pPr marL="1944" indent="0">
              <a:spcBef>
                <a:spcPts val="0"/>
              </a:spcBef>
              <a:spcAft>
                <a:spcPts val="600"/>
              </a:spcAft>
              <a:buNone/>
            </a:pPr>
            <a:endParaRPr lang="th-TH" sz="11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80340" algn="l"/>
              </a:tabLst>
            </a:pPr>
            <a:r>
              <a:rPr lang="en-US" sz="3000" b="1" kern="1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2.5 </a:t>
            </a:r>
            <a:r>
              <a:rPr lang="th-TH" sz="3000" kern="100" spc="-4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กิจกรรมการแต่งกายด้วยผ้าไทย เพื่อส่งเสริมให้บุคลากรมีส่วนร่วมในการอนุรักษ์วัฒนธรรมการแต่งกายด้วยผ้าไทย </a:t>
            </a:r>
            <a:endParaRPr lang="en-US" sz="3000" kern="100" spc="-4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80340" algn="l"/>
              </a:tabLst>
            </a:pP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  เป็นการส่งเสริมและเผยแพร่การแต่งกายด้วยผ้าไทย</a:t>
            </a:r>
            <a:endParaRPr lang="en-US" sz="3000" kern="1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80340" algn="l"/>
              </a:tabLst>
            </a:pP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  </a:t>
            </a:r>
            <a:r>
              <a:rPr lang="th-TH" sz="3000" b="1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ผลสำเร็จของกิจกรรม </a:t>
            </a: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คือ บุคลากรในสำนักงาน ร้อยละ 90 ร่วมแต่งกายด้วยผ้าไทย </a:t>
            </a:r>
            <a:b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3000" kern="1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ซึ่งแสดงออกถึง</a:t>
            </a:r>
            <a:r>
              <a:rPr lang="th-TH" sz="30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การอนุรักษ์วัฒนธรรมการแต่งกายด้วยผ้าไทย เป็นการส่งเสริมและเผยแพร่การแต่งกายด้วยผ้าไทย</a:t>
            </a:r>
            <a:endParaRPr lang="th-TH" sz="30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3513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4A7FE79-FF93-AD89-898D-4CA651F58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429" y="302564"/>
            <a:ext cx="10881583" cy="793229"/>
          </a:xfrm>
        </p:spPr>
        <p:txBody>
          <a:bodyPr anchor="b">
            <a:noAutofit/>
          </a:bodyPr>
          <a:lstStyle/>
          <a:p>
            <a:pPr algn="ctr"/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ภาพกิจกรรมการแต่งกายด้วยผ้าไทย</a:t>
            </a:r>
          </a:p>
        </p:txBody>
      </p:sp>
      <p:pic>
        <p:nvPicPr>
          <p:cNvPr id="11" name="ตัวแทนเนื้อหา 10" descr="รูปภาพประกอบด้วย คน, ผนัง, เสื้อผ้า, ในร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53BFBB4-14E1-8979-A017-1BDFC4379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8" b="8334"/>
          <a:stretch/>
        </p:blipFill>
        <p:spPr>
          <a:xfrm>
            <a:off x="6481768" y="1207010"/>
            <a:ext cx="5114066" cy="2511057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รูปภาพ 14" descr="รูปภาพประกอบด้วย เสื้อผ้า, คน, หญิง, ผนั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824B03E6-7722-DA55-1259-C00E5283F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4"/>
          <a:stretch/>
        </p:blipFill>
        <p:spPr>
          <a:xfrm>
            <a:off x="851165" y="1256436"/>
            <a:ext cx="5473956" cy="251105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รูปภาพ 16" descr="รูปภาพประกอบด้วย ข้อความ, เสื้อผ้า, กลางแจ้ง, รองเท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A5929DE-8330-1F08-2573-3C1A795513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/>
          <a:stretch/>
        </p:blipFill>
        <p:spPr>
          <a:xfrm>
            <a:off x="827900" y="3948167"/>
            <a:ext cx="3546389" cy="279125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9" name="รูปภาพ 18" descr="รูปภาพประกอบด้วย เสื้อผ้า, กลางแจ้ง, ปลูก,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8C5683A-415B-868B-3BA4-5312DC18D2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r="13888"/>
          <a:stretch/>
        </p:blipFill>
        <p:spPr>
          <a:xfrm>
            <a:off x="4732638" y="3898742"/>
            <a:ext cx="3311611" cy="279125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1" name="รูปภาพ 20" descr="รูปภาพประกอบด้วย เสื้อผ้า, คน, ในร่ม, ผนั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4DED78A-3F5D-394D-38AA-DACB8031B0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8864"/>
          <a:stretch/>
        </p:blipFill>
        <p:spPr>
          <a:xfrm>
            <a:off x="8439660" y="3911097"/>
            <a:ext cx="2990335" cy="279125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31675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62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63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64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99BB3B-07F4-DE49-5309-AF6B50207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51" y="332842"/>
            <a:ext cx="8288035" cy="79128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th-TH" sz="48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ภาพกิจกรรมการแต่งกายด้วยผ้าไทย</a:t>
            </a:r>
            <a:endParaRPr lang="en-US" sz="4800" dirty="0">
              <a:solidFill>
                <a:schemeClr val="accent1"/>
              </a:solidFill>
            </a:endParaRPr>
          </a:p>
        </p:txBody>
      </p:sp>
      <p:pic>
        <p:nvPicPr>
          <p:cNvPr id="3" name="รูปภาพ 2" descr="รูปภาพประกอบด้วย ข้อความ, คน, ภาพหน้าจอ, นักบ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E7A72BF-3701-6704-F270-FFE1D68ED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0189" y="1124125"/>
            <a:ext cx="3259667" cy="46073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4" name="รูปภาพ 3" descr="รูปภาพประกอบด้วย ข้อความ, คน, ภาพหน้าจอ, ขวด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DD32C8E-7290-EDA9-EA81-A6A2C4BDC6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290" y="1155018"/>
            <a:ext cx="3259667" cy="461118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783809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โต๊ะที่มีอุปกรณ์ทำงาน">
            <a:extLst>
              <a:ext uri="{FF2B5EF4-FFF2-40B4-BE49-F238E27FC236}">
                <a16:creationId xmlns:a16="http://schemas.microsoft.com/office/drawing/2014/main" id="{3A59D046-43A7-AC77-C0FE-3C4E426FB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38" r="4653" b="-2"/>
          <a:stretch/>
        </p:blipFill>
        <p:spPr>
          <a:xfrm>
            <a:off x="8892757" y="-1"/>
            <a:ext cx="3299242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8099D7BB-F801-5CEC-8C70-BB0FF2E4B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6774191" cy="1033849"/>
          </a:xfrm>
        </p:spPr>
        <p:txBody>
          <a:bodyPr>
            <a:normAutofit/>
          </a:bodyPr>
          <a:lstStyle/>
          <a:p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 ผลสำเร็จของการดำเนินงาน (ต่อ)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0775631C-3F3A-134E-F2E4-311117708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189" y="1715744"/>
            <a:ext cx="7847626" cy="3880773"/>
          </a:xfrm>
        </p:spPr>
        <p:txBody>
          <a:bodyPr>
            <a:normAutofit/>
          </a:bodyPr>
          <a:lstStyle/>
          <a:p>
            <a:pPr marL="1944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b="1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โครงการ</a:t>
            </a:r>
            <a:r>
              <a:rPr lang="th-TH" sz="3000" b="1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ส่งเสริมคุณธรรมและจริยธรรม สำนักงานศึกษาธิการจังหวัดแพร่ ประจำปีงบประมาณ พ.ศ. 2567</a:t>
            </a:r>
            <a:endParaRPr lang="th-TH" sz="1000" b="1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80340" algn="l"/>
              </a:tabLst>
            </a:pPr>
            <a:r>
              <a:rPr lang="en-US" sz="3000" kern="10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en-US" sz="3000" kern="10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2.6 </a:t>
            </a:r>
            <a:r>
              <a:rPr lang="th-TH" sz="3000" kern="10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กิจกรรมเศรษฐกิจพอเพียง</a:t>
            </a:r>
            <a:endParaRPr lang="en-US" sz="3000" kern="100"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80340" algn="l"/>
              </a:tabLst>
            </a:pPr>
            <a:r>
              <a:rPr lang="en-US" sz="3000" kern="10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	</a:t>
            </a:r>
            <a:r>
              <a:rPr lang="th-TH" sz="3000" kern="10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เป็นการส่งเสริม</a:t>
            </a:r>
            <a:r>
              <a:rPr lang="th-TH" sz="3000" b="0" i="0"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กิจกรรมส่งเสริมปรัชญาของเศรษฐกิจพอเพียง </a:t>
            </a:r>
            <a:br>
              <a:rPr lang="th-TH" sz="3000" b="0" i="0"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b="0" i="0">
                <a:solidFill>
                  <a:schemeClr val="tx1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โดยนำหลักคุณธรรมนำความรู้มาใช้ในการดำเนินกิจกรรม</a:t>
            </a:r>
            <a:endParaRPr lang="en-US" sz="3000" kern="100"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80340" algn="l"/>
              </a:tabLst>
            </a:pPr>
            <a:r>
              <a:rPr lang="th-TH" sz="3000" kern="10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</a:t>
            </a:r>
            <a:r>
              <a:rPr lang="th-TH" sz="3000" kern="10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ผลสำเร็จของกิจกรรม คือ บุคลากรในสำนักงาน ร้อยละ </a:t>
            </a:r>
            <a:r>
              <a:rPr lang="th-TH" sz="3000" kern="10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90 </a:t>
            </a:r>
            <a:br>
              <a:rPr lang="th-TH" sz="3000" kern="10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3000" kern="10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ร่วม</a:t>
            </a:r>
            <a:r>
              <a:rPr lang="th-TH" sz="3000" kern="10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กิจกรรมเศรษฐกิจพอเพียง</a:t>
            </a:r>
            <a:endParaRPr lang="en-US" sz="3000" kern="100"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180340" algn="l"/>
              </a:tabLst>
            </a:pPr>
            <a:endParaRPr lang="th-TH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5588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4A7FE79-FF93-AD89-898D-4CA651F58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50" y="194049"/>
            <a:ext cx="11293200" cy="819205"/>
          </a:xfrm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</a:pPr>
            <a:br>
              <a:rPr lang="th-TH" sz="4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ภาพกิจกรรม</a:t>
            </a:r>
            <a:r>
              <a:rPr lang="th-TH" sz="5000" b="1" kern="1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กิจกรรมเศรษฐกิจพอเพียง</a:t>
            </a:r>
            <a:br>
              <a:rPr lang="en-US" sz="4400" kern="100" dirty="0">
                <a:solidFill>
                  <a:schemeClr val="bg1">
                    <a:alpha val="55000"/>
                  </a:scheme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endParaRPr lang="en-US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 descr="รูปภาพประกอบด้วย ข้อความ, คน, ภาพหน้าจอ, เสื้อ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06AAED1-871E-56A6-8ECB-765D9FBF3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67" y="1273851"/>
            <a:ext cx="3629684" cy="49292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รูปภาพ 2" descr="รูปภาพประกอบด้วย ข้อความ, ใบหน้าของมนุษย์, ชาย, เสื้อ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66725D5-6012-B4FC-90F1-9C97C91B2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967" y="1249137"/>
            <a:ext cx="4296941" cy="495395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226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E5A629B3-BF06-6773-E29A-AA88D12B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047" y="325392"/>
            <a:ext cx="8162039" cy="996778"/>
          </a:xfrm>
        </p:spPr>
        <p:txBody>
          <a:bodyPr>
            <a:normAutofit/>
          </a:bodyPr>
          <a:lstStyle/>
          <a:p>
            <a:r>
              <a:rPr lang="en-US" sz="5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หลักการและเหตุผล (ต่อ) </a:t>
            </a:r>
          </a:p>
        </p:txBody>
      </p:sp>
      <p:pic>
        <p:nvPicPr>
          <p:cNvPr id="17" name="Picture 8" descr="หนึ่งในฝูงชน">
            <a:extLst>
              <a:ext uri="{FF2B5EF4-FFF2-40B4-BE49-F238E27FC236}">
                <a16:creationId xmlns:a16="http://schemas.microsoft.com/office/drawing/2014/main" id="{B15B5F4E-D267-2CDD-6886-586CFC987E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9185" r="30995"/>
          <a:stretch/>
        </p:blipFill>
        <p:spPr>
          <a:xfrm>
            <a:off x="20" y="10"/>
            <a:ext cx="2734036" cy="6876278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842596" y="6858000"/>
                </a:lnTo>
                <a:lnTo>
                  <a:pt x="0" y="1191846"/>
                </a:lnTo>
                <a:close/>
              </a:path>
            </a:pathLst>
          </a:cu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18E5A25-92C5-4F27-8E26-0AAAB0CDC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191846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A4AF0B3-BF74-1E2C-1E5E-82E739450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6" y="1283251"/>
            <a:ext cx="8965230" cy="5364684"/>
          </a:xfrm>
        </p:spPr>
        <p:txBody>
          <a:bodyPr>
            <a:noAutofit/>
          </a:bodyPr>
          <a:lstStyle/>
          <a:p>
            <a:pPr algn="thaiDi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th-TH" sz="2200" b="1" spc="-3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พอเพียง </a:t>
            </a:r>
            <a:r>
              <a:rPr lang="th-TH" sz="2200" spc="-3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หมายถึง ความพอเพียงในการดำเนินชีวิตแบบทางสายกลาง มีเหตุมีผลใช้ความรู้ในการตัดสินใจ</a:t>
            </a:r>
            <a:r>
              <a:rPr lang="th-TH" sz="2200" spc="-2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อย่างรอบคอบ</a:t>
            </a:r>
            <a:br>
              <a:rPr lang="th-TH" sz="2200" spc="-2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มีความพอประมาณ  พอดี ไม่เบียดเบียนตนเอง สังคม และสิ่งแวดล้อม ไม่ประมาท สร้างภูมิคุ้มกันที่ดี รู้เท่าทัน</a:t>
            </a:r>
            <a:b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การเปลี่ยนแปลง</a:t>
            </a:r>
            <a:endParaRPr lang="en-US" sz="2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th-TH" sz="2200" b="1" spc="-3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วินัย</a:t>
            </a:r>
            <a:r>
              <a:rPr lang="th-TH" sz="2200" b="1" spc="-3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200" spc="-3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หมายถึง การยึดมั่นและรับผิดชอบในหน้าที่ของตน ทั้งวินัยต่อตนเองในการผลักดันชีวิตให้ก้าวหน้า</a:t>
            </a: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วินัยต่อองค์กร สังคม ปฏิบัติตามจริยธรรม จรรยาบรรณและเคารพต่อกฎหมาย</a:t>
            </a:r>
            <a:endParaRPr lang="en-US" sz="2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thaiDi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th-TH" sz="2200" b="1" spc="-7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สุจริต</a:t>
            </a:r>
            <a:r>
              <a:rPr lang="th-TH" sz="2200" spc="-7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หมายถึง ความซื่อตรง ความซื่อสัตย์สุจริต ยึดมั่น ยืนหยัด ในการรักษาความจริง ความถูกต้อง ความเป็นธรรมทั้งปวง </a:t>
            </a: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นอกจากตนเองจะเป็นคนซื่อตรงแล้ว ต้องกล้าปฏิเสธการกระทำที่ไม่ซื่อตรง ไม่ซื่อสัตย์ของบุคคลอื่น ที่จะทำให้ส่วนรวมเกิดความเสียหาย</a:t>
            </a:r>
            <a:endParaRPr lang="en-US" sz="2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thaiDi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th-TH" sz="2200" b="1" spc="-2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จิตอาสา</a:t>
            </a:r>
            <a:r>
              <a:rPr lang="th-TH" sz="2200" spc="-2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200" spc="-2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หมายถึง การเป็นผู้ที่ใส่ใจต่อสังคมสาธารณะและอาสาลงมือทำอย่างใดอย่างหนึ่ง ที่มิใช่หน้าที่ของตน </a:t>
            </a:r>
            <a:br>
              <a:rPr lang="th-TH" sz="2200" spc="-2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200" spc="-2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ด้วยความรัก </a:t>
            </a:r>
            <a:r>
              <a:rPr lang="th-TH" sz="2200" spc="-5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ความสามัคคี เพื่อประโยชน์ของผู้อื่น ของสังคม ของประเทศชาติ โดยมิได้หวังผลตอบแทน ทำความดี</a:t>
            </a:r>
            <a:br>
              <a:rPr lang="th-TH" sz="2200" spc="-5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200" spc="-5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เพื่อความดี เอื้ออาทร</a:t>
            </a: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ต่อคนร่วมสังคมทำอย่างสม่ำเสมอจนเป็นนิสัย</a:t>
            </a:r>
            <a:endParaRPr lang="en-US" sz="2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540385" algn="l"/>
              </a:tabLst>
            </a:pPr>
            <a:r>
              <a:rPr lang="th-TH" sz="2200" b="1" spc="-6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หลักการส่งเสริมและพัฒนาองค์กรคุณธรรม </a:t>
            </a:r>
            <a:r>
              <a:rPr lang="th-TH" sz="2200" spc="-6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น้อมนำหลักการทรงงานในพระบาทสมเด็จพระปรมินทรมหาภูมิพลอดุลยเดช </a:t>
            </a:r>
            <a:r>
              <a:rPr lang="th-TH" sz="22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มาเป็นหลักการดังนี้</a:t>
            </a:r>
            <a:endParaRPr lang="en-US" sz="2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363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F7CD53D-7F06-CFBA-09C4-FF38ED2E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th-TH" b="1" kern="10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ภาพกิจกรรมเศรษฐกิจพอเพียง</a:t>
            </a:r>
            <a:endParaRPr lang="th-TH"/>
          </a:p>
        </p:txBody>
      </p:sp>
      <p:pic>
        <p:nvPicPr>
          <p:cNvPr id="5" name="รูปภาพ 4" descr="รูปภาพประกอบด้วย เสื้อผ้า, กลางแจ้ง, คน, ท้องฟ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A40D062-A296-DDCD-9FA1-0B6FD5C19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1"/>
          <a:stretch/>
        </p:blipFill>
        <p:spPr>
          <a:xfrm>
            <a:off x="3161043" y="3988097"/>
            <a:ext cx="2280401" cy="193929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" name="รูปภาพ 3" descr="รูปภาพประกอบด้วย เสื้อผ้า, กลางแจ้ง, คน, ต้นไม้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163A7E8-7065-D48C-46BF-FFAE90EA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276" y="1553817"/>
            <a:ext cx="2585137" cy="193929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7" name="รูปภาพ 6" descr="รูปภาพประกอบด้วย เสื้อผ้า, คน, ปลูก, กลางแจ้ง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6B01E89-8F4F-0EEE-C957-93B6E810BD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9"/>
          <a:stretch/>
        </p:blipFill>
        <p:spPr>
          <a:xfrm>
            <a:off x="1795605" y="1566174"/>
            <a:ext cx="2655909" cy="1939290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รูปภาพ 8" descr="รูปภาพประกอบด้วย เสื้อผ้า, คน, กลางแจ้ง, ปลู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FB65C90-8E91-889C-3D66-9514013E1A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r="6783"/>
          <a:stretch/>
        </p:blipFill>
        <p:spPr>
          <a:xfrm>
            <a:off x="7794539" y="1560658"/>
            <a:ext cx="2466964" cy="196802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11" name="รูปภาพ 10" descr="รูปภาพประกอบด้วย เสื้อผ้า, คน, กลางแจ้ง, ปลูก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794E3E3-98CE-756A-B39E-F2650C5043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/>
          <a:stretch/>
        </p:blipFill>
        <p:spPr>
          <a:xfrm>
            <a:off x="529054" y="4019084"/>
            <a:ext cx="2340536" cy="185037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13" name="รูปภาพ 12" descr="รูปภาพประกอบด้วย กลางแจ้ง, ปลูก, หญ้า, หม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6B7392D-26DC-316F-1CEE-FE4373CDED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39"/>
          <a:stretch/>
        </p:blipFill>
        <p:spPr>
          <a:xfrm>
            <a:off x="5762122" y="4019083"/>
            <a:ext cx="2652829" cy="188744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รูปภาพ 14" descr="รูปภาพประกอบด้วย กลางแจ้ง, เสื้อผ้า, ปลูก, ค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D09FBA8-5366-253D-0615-1E5A69249B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6"/>
          <a:stretch/>
        </p:blipFill>
        <p:spPr>
          <a:xfrm>
            <a:off x="8708939" y="3982012"/>
            <a:ext cx="2535710" cy="189980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5541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C8F9A5-87DE-9C7E-FAE3-B3B0B3517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</p:grpSp>
      <p:pic>
        <p:nvPicPr>
          <p:cNvPr id="6" name="รูปภาพ 5" descr="รูปภาพประกอบด้วย กลางแจ้ง, ผัก, กะหล่ำปลี, สมุนไพ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AA206B4-5012-6289-79AE-79F8271864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r="1589" b="4"/>
          <a:stretch/>
        </p:blipFill>
        <p:spPr bwMode="auto"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  <a:noFill/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A10121D-3ACE-8B46-2610-1D5BE038F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90" y="2232539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tabLst>
                <a:tab pos="180340" algn="l"/>
              </a:tabLst>
            </a:pPr>
            <a:r>
              <a:rPr lang="en-US" sz="4400" b="1">
                <a:solidFill>
                  <a:schemeClr val="accent1"/>
                </a:solidFill>
                <a:effectLst/>
              </a:rPr>
              <a:t>ภาพกิจกรรมเศรษฐกิจพอเพียง</a:t>
            </a:r>
          </a:p>
        </p:txBody>
      </p:sp>
      <p:pic>
        <p:nvPicPr>
          <p:cNvPr id="3" name="รูปภาพ 2" descr="รูปภาพประกอบด้วย กลางแจ้ง, พื้น, ผัก, สมุนไพร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E7ED8C2-8135-7F2D-5476-F6E9B5315A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r="5596" b="-5"/>
          <a:stretch/>
        </p:blipFill>
        <p:spPr bwMode="auto"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  <a:noFill/>
        </p:spPr>
      </p:pic>
      <p:pic>
        <p:nvPicPr>
          <p:cNvPr id="4" name="รูปภาพ 3" descr="รูปภาพประกอบด้วย ผัก, กลางแจ้ง, พื้น, กะหล่ำปลี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5E98C2E2-FED6-DD33-48E0-3CF5DB7C0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"/>
          <a:stretch/>
        </p:blipFill>
        <p:spPr bwMode="auto"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  <a:noFill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76A370E-C7CA-4ED6-BBEE-CE73A7944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C45DED-5AFE-434B-A28C-F5DF05539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25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8EDC7A2-A1A4-15A4-D744-443152804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252873"/>
            <a:ext cx="11301984" cy="692868"/>
          </a:xfrm>
        </p:spPr>
        <p:txBody>
          <a:bodyPr>
            <a:noAutofit/>
          </a:bodyPr>
          <a:lstStyle/>
          <a:p>
            <a:pPr algn="thaiDist"/>
            <a:r>
              <a:rPr lang="th-TH" sz="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 ผลสำเร็จของการดำเนินงาน (ต่อ)</a:t>
            </a:r>
            <a:endParaRPr lang="th-TH" sz="5000" dirty="0">
              <a:solidFill>
                <a:srgbClr val="00B050"/>
              </a:solidFill>
            </a:endParaRPr>
          </a:p>
        </p:txBody>
      </p:sp>
      <p:sp>
        <p:nvSpPr>
          <p:cNvPr id="5" name="ตัวแทนเนื้อหา 2">
            <a:extLst>
              <a:ext uri="{FF2B5EF4-FFF2-40B4-BE49-F238E27FC236}">
                <a16:creationId xmlns:a16="http://schemas.microsoft.com/office/drawing/2014/main" id="{33BA186C-D21E-8EAD-F66C-06DB802E6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18434"/>
            <a:ext cx="11550355" cy="5603642"/>
          </a:xfrm>
        </p:spPr>
        <p:txBody>
          <a:bodyPr>
            <a:normAutofit fontScale="25000" lnSpcReduction="20000"/>
          </a:bodyPr>
          <a:lstStyle/>
          <a:p>
            <a:pPr marL="1944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12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โครงการ</a:t>
            </a:r>
            <a:r>
              <a:rPr lang="th-TH" sz="12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ส่งเสริมคุณธรรมและจริยธรรม สำนักงานศึกษาธิการจังหวัดแพร่ ประจำปีงบประมาณ พ.ศ. 2567</a:t>
            </a:r>
            <a:endParaRPr lang="th-TH" sz="4000" b="1" dirty="0">
              <a:solidFill>
                <a:schemeClr val="bg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thaiDist">
              <a:lnSpc>
                <a:spcPct val="120000"/>
              </a:lnSpc>
              <a:spcBef>
                <a:spcPts val="0"/>
              </a:spcBef>
              <a:tabLst>
                <a:tab pos="180340" algn="l"/>
              </a:tabLst>
            </a:pP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2.7 กิจกรรมขับเคลื่อนการดำเนินงานการประเมินคุณธรรมและความโปร่งใสในการดำเนินงานของหน่วยงานภาครัฐ (</a:t>
            </a:r>
            <a:r>
              <a:rPr lang="th-TH" sz="12000" kern="100" dirty="0" err="1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Integrity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and </a:t>
            </a:r>
            <a:r>
              <a:rPr lang="th-TH" sz="12000" kern="100" dirty="0" err="1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Transparency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2000" kern="100" dirty="0" err="1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Assessment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: ITA)</a:t>
            </a:r>
            <a:endParaRPr lang="th-TH" sz="12000" kern="100" dirty="0">
              <a:solidFill>
                <a:schemeClr val="tx1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  <a:tabLst>
                <a:tab pos="180340" algn="l"/>
              </a:tabLst>
            </a:pP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(1) เพื่อขับเคลื่อนการดำเนินงาน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H SarabunIT๙" panose="020B0500040200020003" pitchFamily="34" charset="-34"/>
                <a:cs typeface="TH SarabunPSK" panose="020B0500040200020003" pitchFamily="34" charset="-34"/>
              </a:rPr>
              <a:t>การประเมินคุณธรรมและความโปร่งใสในการดำเนินงานของหน่วยงานภาครัฐ 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lang="en-US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Integrity and Transparency Assessment : ITA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H SarabunIT๙" panose="020B0500040200020003" pitchFamily="34" charset="-34"/>
                <a:cs typeface="TH SarabunPSK" panose="020B0500040200020003" pitchFamily="34" charset="-34"/>
              </a:rPr>
              <a:t>ด้านการเปิดเผยข้อมูลสาธารณะ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(</a:t>
            </a:r>
            <a:r>
              <a:rPr lang="en-US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Open</a:t>
            </a:r>
            <a:r>
              <a:rPr lang="en-US" sz="12000" kern="100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Data Integrity and Transparency Assessment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OIT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 ของสำนักงานศึกษาธิการจังหวัดแพร่</a:t>
            </a:r>
            <a:endParaRPr lang="th-TH" sz="12000" kern="100" dirty="0">
              <a:solidFill>
                <a:schemeClr val="tx1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  <a:tabLst>
                <a:tab pos="180340" algn="l"/>
              </a:tabLst>
            </a:pP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(2) 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เพื่อส่งเสริม สนับสนุนให้สถานศึกษาในสังกัดสำนักงานคณะกรรมการส่งเสริมการศึกษาเอกชนและสถานศึกษาในสังกัดสำนักงานส่งเริมการเรียนรู้จังหวัดแพร่ นำหลักสูตรต้านทุจริตศึกษาไปบูรณาการในการจัดกิจกรรมการเรียนรู้</a:t>
            </a:r>
            <a:endParaRPr lang="th-TH" sz="12000" kern="100" dirty="0">
              <a:solidFill>
                <a:schemeClr val="tx1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  <a:tabLst>
                <a:tab pos="180340" algn="l"/>
              </a:tabLst>
            </a:pP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ผลสำเร็จของกิจกรรม คือ บุคลากรในสำนักงาน ร้อยละ ๙0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 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่วมกิจกรรมการขับเคลื่อนการดำเนินงานการประเมินคุณธรรมและความโปร่งใสในการดำเนินงานของหน่วยงานภาครัฐ (</a:t>
            </a:r>
            <a:r>
              <a:rPr lang="th-TH" sz="12000" kern="100" dirty="0" err="1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Integrity</a:t>
            </a:r>
            <a:r>
              <a:rPr lang="th-TH" sz="12000" kern="100" dirty="0">
                <a:solidFill>
                  <a:schemeClr val="tx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and </a:t>
            </a:r>
            <a:r>
              <a:rPr lang="th-TH" sz="12000" kern="100" dirty="0" err="1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Transparency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12000" kern="100" dirty="0" err="1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Assessment</a:t>
            </a:r>
            <a:r>
              <a:rPr lang="th-TH" sz="12000" kern="10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: ITA)</a:t>
            </a:r>
            <a:endParaRPr lang="en-US" sz="12000" kern="100" dirty="0">
              <a:solidFill>
                <a:schemeClr val="tx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83825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CA99362-42B6-3450-9054-CA2C1DBF0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51" y="388799"/>
            <a:ext cx="10030474" cy="1044585"/>
          </a:xfrm>
        </p:spPr>
        <p:txBody>
          <a:bodyPr>
            <a:noAutofit/>
          </a:bodyPr>
          <a:lstStyle/>
          <a:p>
            <a:r>
              <a:rPr lang="th-TH" sz="3000" b="1" kern="1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ภาพกิจกรรมขับเคลื่อนการดำเนินงานการประเมินคุณธรรมและความโปร่งใสในการดำเนินงาน</a:t>
            </a:r>
            <a:br>
              <a:rPr lang="th-TH" sz="3000" b="1" kern="1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3000" b="1" kern="1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ของหน่วยงานภาครัฐ (</a:t>
            </a:r>
            <a:r>
              <a:rPr lang="th-TH" sz="3000" b="1" kern="100" dirty="0" err="1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Integrity</a:t>
            </a:r>
            <a:r>
              <a:rPr lang="th-TH" sz="3000" b="1" kern="1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and </a:t>
            </a:r>
            <a:r>
              <a:rPr lang="th-TH" sz="3000" b="1" kern="100" dirty="0" err="1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Transparency</a:t>
            </a:r>
            <a:r>
              <a:rPr lang="th-TH" sz="3000" b="1" kern="1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3000" b="1" kern="100" dirty="0" err="1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Assessment</a:t>
            </a:r>
            <a:r>
              <a:rPr lang="th-TH" sz="3000" b="1" kern="1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: ITA)</a:t>
            </a:r>
            <a:br>
              <a:rPr lang="th-TH" sz="9600" b="1" kern="1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br>
              <a:rPr lang="en-US" sz="7200" kern="100" dirty="0">
                <a:solidFill>
                  <a:schemeClr val="bg2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endParaRPr lang="th-TH" sz="7200" dirty="0"/>
          </a:p>
        </p:txBody>
      </p:sp>
      <p:pic>
        <p:nvPicPr>
          <p:cNvPr id="5" name="รูปภาพ 4" descr="รูปภาพประกอบด้วย ข้อความ, ภาพหน้าจอ, เมนู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D6CBD6E-180D-CEC3-4626-907951D1E8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1" y="1595350"/>
            <a:ext cx="3343541" cy="47290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" name="รูปภาพ 2" descr="รูปภาพประกอบด้วย คน, เสื้อผ้า, คณะประสานเสียง, ในร่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2EBC5A2-5BF9-A86B-532F-A23F8C580B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1" b="9197"/>
          <a:stretch/>
        </p:blipFill>
        <p:spPr bwMode="auto">
          <a:xfrm>
            <a:off x="4921192" y="1495160"/>
            <a:ext cx="5760085" cy="24095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33A24AA-3640-8906-0621-06B4558B6C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568" b="10991"/>
          <a:stretch/>
        </p:blipFill>
        <p:spPr>
          <a:xfrm>
            <a:off x="4908835" y="4086023"/>
            <a:ext cx="5760086" cy="235846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9881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589EF090-AEED-4020-8441-7E1C2B8B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388799"/>
            <a:ext cx="9696841" cy="995157"/>
          </a:xfrm>
        </p:spPr>
        <p:txBody>
          <a:bodyPr>
            <a:noAutofit/>
          </a:bodyPr>
          <a:lstStyle/>
          <a:p>
            <a:r>
              <a:rPr lang="th-TH" sz="30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ภาพ</a:t>
            </a:r>
            <a:r>
              <a:rPr lang="th-TH" sz="30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กิจกรรมขับเคลื่อนการดำเนินงานการประเมินคุณธรรมและความโปร่งใสในการดำเนินงาน</a:t>
            </a:r>
            <a:br>
              <a:rPr lang="th-TH" sz="30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30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ของหน่วยงานภาครัฐ (</a:t>
            </a:r>
            <a:r>
              <a:rPr lang="th-TH" sz="3000" dirty="0" err="1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Integrity</a:t>
            </a:r>
            <a:r>
              <a:rPr lang="th-TH" sz="30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and </a:t>
            </a:r>
            <a:r>
              <a:rPr lang="th-TH" sz="3000" dirty="0" err="1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Transparency</a:t>
            </a:r>
            <a:r>
              <a:rPr lang="th-TH" sz="30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3000" dirty="0" err="1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Assessment</a:t>
            </a:r>
            <a:r>
              <a:rPr lang="th-TH" sz="300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: ITA)</a:t>
            </a:r>
            <a:endParaRPr lang="th-TH" sz="3000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 descr="รูปภาพประกอบด้วย ข้อความ, ชาย, เสื้อผ้า, หนังสือพิมพ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C0404D0-C7D4-CDB7-BB0B-E2B663D24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5" y="1507526"/>
            <a:ext cx="3450811" cy="48809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รูปภาพ 3" descr="รูปภาพประกอบด้วย ข้อความ, ชาย, ภาพหน้าจอ, การโฆษณ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C7BE58D-30DA-6396-C7B0-599FC3B15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38" y="1495169"/>
            <a:ext cx="3450811" cy="48809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" name="รูปภาพ 1" descr="รูปภาพประกอบด้วย ข้อความ, คน, ชาย, เสื้อผ้า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DD23880-BD0C-B6BA-FC5E-FF28E9E5E2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18" y="1445741"/>
            <a:ext cx="3520775" cy="497977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53945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8EB6920-D204-75B2-B4FD-023524C8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670566"/>
          </a:xfrm>
        </p:spPr>
        <p:txBody>
          <a:bodyPr>
            <a:noAutofit/>
          </a:bodyPr>
          <a:lstStyle/>
          <a:p>
            <a:pPr algn="ctr"/>
            <a:br>
              <a:rPr lang="en-US" sz="4800" kern="100" dirty="0">
                <a:solidFill>
                  <a:schemeClr val="bg2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endParaRPr lang="th-TH" sz="4800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1E0EAE1-9A5F-E297-1913-B77DFB61F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54" y="1519880"/>
            <a:ext cx="3407129" cy="48191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BD615C1-8647-94EB-AEFC-04F039BD0F17}"/>
              </a:ext>
            </a:extLst>
          </p:cNvPr>
          <p:cNvSpPr txBox="1">
            <a:spLocks/>
          </p:cNvSpPr>
          <p:nvPr/>
        </p:nvSpPr>
        <p:spPr>
          <a:xfrm>
            <a:off x="905256" y="388799"/>
            <a:ext cx="9696841" cy="9951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30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ภาพกิจกรรมขับเคลื่อนการดำเนินงานการประเมินคุณธรรมและความโปร่งใสในการดำเนินงาน</a:t>
            </a:r>
            <a:br>
              <a:rPr lang="th-TH" sz="30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30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ของหน่วยงานภาครัฐ (</a:t>
            </a:r>
            <a:r>
              <a:rPr lang="th-TH" sz="3000" dirty="0" err="1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Integrity</a:t>
            </a:r>
            <a:r>
              <a:rPr lang="th-TH" sz="30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and </a:t>
            </a:r>
            <a:r>
              <a:rPr lang="th-TH" sz="3000" dirty="0" err="1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Transparency</a:t>
            </a:r>
            <a:r>
              <a:rPr lang="th-TH" sz="30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3000" dirty="0" err="1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Assessment</a:t>
            </a:r>
            <a:r>
              <a:rPr lang="th-TH" sz="3000" dirty="0">
                <a:solidFill>
                  <a:srgbClr val="00B05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: ITA)</a:t>
            </a:r>
            <a:endParaRPr lang="th-TH" sz="3000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1" descr="รูปภาพประกอบด้วย ข้อความ, คอมพิวเตอร์, ใบหน้าของมนุษย์, ค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FC3B98E-70BA-2A0C-631E-864335E41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59" y="1519879"/>
            <a:ext cx="3407129" cy="481951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4" name="รูปภาพ 3" descr="รูปภาพประกอบด้วย ข้อความ, คอมพิวเตอร์, ภาพหน้าจอ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126F599-A7FF-0032-6E2C-68C61FB06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14" y="1540970"/>
            <a:ext cx="3392024" cy="479804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2914811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2B6EAEB-DE5F-B07F-EA20-87F5F13F2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8" t="22567" r="12167"/>
          <a:stretch/>
        </p:blipFill>
        <p:spPr>
          <a:xfrm>
            <a:off x="3323968" y="1124464"/>
            <a:ext cx="4893276" cy="3775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34753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B78681E-F086-F7B9-2689-910F8913F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115" y="609600"/>
            <a:ext cx="7994820" cy="996778"/>
          </a:xfrm>
        </p:spPr>
        <p:txBody>
          <a:bodyPr>
            <a:normAutofit/>
          </a:bodyPr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หลักการและเหตุผล (ต่อ) 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2F65BD8-8D66-C0B0-A1ED-8E1C3F7A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5114" y="1653960"/>
            <a:ext cx="8550875" cy="4594440"/>
          </a:xfrm>
        </p:spPr>
        <p:txBody>
          <a:bodyPr>
            <a:normAutofit fontScale="92500"/>
          </a:bodyPr>
          <a:lstStyle/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th-TH" sz="26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	</a:t>
            </a:r>
            <a:r>
              <a:rPr lang="th-TH" sz="240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</a:t>
            </a:r>
            <a:r>
              <a:rPr lang="th-TH" sz="2400" spc="-3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ระเบิดจากข้างใน </a:t>
            </a:r>
            <a:r>
              <a:rPr lang="th-TH" sz="2400" spc="-3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เป็นหัวใจที่สำคัญที่สุด ต้องให้เกิดจากความตระหนักมุ่งมั่นตั้งใจมีเป้าหมายเดียวกัน</a:t>
            </a:r>
            <a:br>
              <a:rPr lang="th-TH" sz="2400" spc="-3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ของผู้นำและสมาชิกขององค์กร หากทำโดยถูกบังคับหรือทำตามกระแสนโยบายไม่ตั้งใจจริง จะไม่เกิดผลหรือไม่ยั่งยืน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	</a:t>
            </a:r>
            <a:r>
              <a:rPr lang="th-TH" sz="2400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</a:t>
            </a:r>
            <a:r>
              <a:rPr lang="th-TH" sz="240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 </a:t>
            </a:r>
            <a:r>
              <a:rPr lang="th-TH" sz="2400" spc="-6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ทำแบบองค์รวม </a:t>
            </a:r>
            <a:r>
              <a:rPr lang="th-TH" sz="2400" spc="-6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ต้องทำพร้อมกันทั้งระบบ ทุกระบบขององค์กรโดยให้ประสานสอดแทรกไปกับการบริหาร</a:t>
            </a:r>
            <a:br>
              <a:rPr lang="th-TH" sz="2400" spc="-6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และการทำงานปกติขององค์กร โดยไม่แยกออกเป็นโครงการหรือกิจกรรมเดี่ยว ๆ ที่ขาดความเชื่อมโยงกับระบบใหญ่ขององค์กร</a:t>
            </a:r>
            <a:endParaRPr lang="th-TH" sz="24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th-TH" sz="24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240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ทำตามหลักความจริง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ต้องทำจากสภาพความจริงขององค์กร โดยมีการศึกษาปัญหาและต้นทุนความดี</a:t>
            </a:r>
            <a:b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ขององค์กรให้เป็นระบบแล้ว</a:t>
            </a:r>
            <a:r>
              <a:rPr lang="th-TH" sz="2400" kern="10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ลงมือทำตามลำดับขั้น แก้ปัญหาที่จุดเล็กก่อน ทำให้ง่ายไม่ยึดติดตำราการเรียนรู้จากที่อื่นเป็นเพียงแนวทางมาปรับใช้ให้เหมาะกับองค์กรของตน</a:t>
            </a:r>
            <a:endParaRPr lang="en-US" sz="2400" kern="10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th-TH" sz="2400" spc="-9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	</a:t>
            </a:r>
            <a:r>
              <a:rPr lang="th-TH" sz="2400" spc="-4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การมีส่วนร่วม </a:t>
            </a:r>
            <a:r>
              <a:rPr lang="th-TH" sz="2400" spc="-4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ต้องสร้างโอกาสให้ทุกคนในองค์กรมีส่วนร่วม เพราะเป้าหมายสำคัญของการส่งเสริมคุณธรรม </a:t>
            </a:r>
            <a:br>
              <a:rPr lang="th-TH" sz="2400" spc="-9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คือ </a:t>
            </a:r>
            <a:r>
              <a:rPr lang="th-TH" sz="2400" dirty="0" err="1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การทำ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ให้คนมีจิตสำนึกและพฤติกรรมที่สะท้อนการมีคุณธรรมมากขึ้น จึงต้องให้ทุกคนเป็นพลังร่วมกันขับเคลื่อน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th-TH" sz="24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	</a:t>
            </a:r>
            <a:r>
              <a:rPr lang="th-TH" sz="2400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5. ทำความดีเพื่อความดี </a:t>
            </a:r>
            <a:r>
              <a:rPr lang="th-TH" sz="24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ตั้งใจพัฒนาองค์กรคุณธรรมเพื่อสร้างองค์กรที่ดี สร้างคนดีเพื่อสังคมดีมุ่งประโยชน์ส่วนรวมโดยไม่มีเป้าหมายเคลือบแฝงเพื่อประโยชน์อื่น</a:t>
            </a:r>
            <a:endParaRPr lang="en-US" sz="24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1944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th-TH" sz="1300" dirty="0">
              <a:cs typeface="TH SarabunPSK" panose="020B0500040200020003" pitchFamily="34" charset="-34"/>
            </a:endParaRPr>
          </a:p>
        </p:txBody>
      </p:sp>
      <p:pic>
        <p:nvPicPr>
          <p:cNvPr id="8" name="Picture 7" descr="จิ๊กซอว์สีขาวกับจิ๊กซอว์สีแดงหนึ่งชิ้น">
            <a:extLst>
              <a:ext uri="{FF2B5EF4-FFF2-40B4-BE49-F238E27FC236}">
                <a16:creationId xmlns:a16="http://schemas.microsoft.com/office/drawing/2014/main" id="{039BA29C-483B-891C-8919-0ACF34ECD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7" r="27073"/>
          <a:stretch/>
        </p:blipFill>
        <p:spPr>
          <a:xfrm>
            <a:off x="0" y="0"/>
            <a:ext cx="3064476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096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265050-FD84-47EF-A163-6A481836C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B064D-F4EB-4312-AEEA-6AFDB257E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041201-C3DD-4181-B0E0-5C960FFE5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29A678F-8D0F-4F98-85A6-797199C55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2463FFC-4B08-4AF2-AC5A-F681CE977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87C110A9-8F54-42F4-9B19-8D33F94DE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F5AD5FC-19DB-4C66-BDDA-043A6AAC9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52A3EAD-426D-4399-B7E0-81D26F700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F842EF93-A507-4796-A726-0D0A9B751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4F1410B-DBCE-471A-97C3-B96C0A7BB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BC8502-8D68-4CE4-B690-2EBB6BCC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608B3F-972C-6792-62E3-D78520AB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th-TH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วัตถุประสงค์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77CD7A-FE9E-475D-BF9C-78183B0B1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ตัวแทนเนื้อหา 2">
            <a:extLst>
              <a:ext uri="{FF2B5EF4-FFF2-40B4-BE49-F238E27FC236}">
                <a16:creationId xmlns:a16="http://schemas.microsoft.com/office/drawing/2014/main" id="{980B3ED5-BEC0-D08A-09D1-07DC954334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592623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4164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608B3F-972C-6792-62E3-D78520AB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659" y="609600"/>
            <a:ext cx="7129849" cy="972065"/>
          </a:xfrm>
        </p:spPr>
        <p:txBody>
          <a:bodyPr>
            <a:normAutofit/>
          </a:bodyPr>
          <a:lstStyle/>
          <a:p>
            <a:r>
              <a:rPr lang="th-TH" sz="5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เป้าหมายโครงการ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D517C44-5659-9A1A-9776-F84DFAE7D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805" y="1653958"/>
            <a:ext cx="7438768" cy="4351426"/>
          </a:xfrm>
        </p:spPr>
        <p:txBody>
          <a:bodyPr>
            <a:normAutofit fontScale="25000" lnSpcReduction="20000"/>
          </a:bodyPr>
          <a:lstStyle/>
          <a:p>
            <a:pPr marL="396000">
              <a:spcBef>
                <a:spcPts val="0"/>
              </a:spcBef>
              <a:spcAft>
                <a:spcPts val="600"/>
              </a:spcAft>
            </a:pPr>
            <a:r>
              <a:rPr lang="th-TH" sz="98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ผลผลิต (</a:t>
            </a:r>
            <a:r>
              <a:rPr lang="en-US" sz="98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Output)</a:t>
            </a:r>
            <a:endParaRPr lang="en-US" sz="9800" dirty="0">
              <a:solidFill>
                <a:srgbClr val="0000FF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53100" indent="0">
              <a:spcBef>
                <a:spcPts val="0"/>
              </a:spcBef>
              <a:spcAft>
                <a:spcPts val="600"/>
              </a:spcAft>
              <a:buNone/>
              <a:tabLst>
                <a:tab pos="540385" algn="l"/>
                <a:tab pos="810260" algn="l"/>
              </a:tabLst>
            </a:pPr>
            <a:r>
              <a:rPr lang="th-TH" sz="9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1.1 บุคลากรสำนักงานศึกษาธิการจังหวัดแพร่ ร่วมกิจกรรมพัฒนาองค์กรคุณธรรมตามหลักการที่กำหนด “ปัญหาที่อยากแก้ ความดีที่อยากทำ” และร่วมกิจกรรมจิตอาสา เดือนละ 1 ครั้ง</a:t>
            </a:r>
            <a:endParaRPr lang="en-US" sz="9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53100" indent="0">
              <a:spcBef>
                <a:spcPts val="0"/>
              </a:spcBef>
              <a:spcAft>
                <a:spcPts val="600"/>
              </a:spcAft>
              <a:buNone/>
              <a:tabLst>
                <a:tab pos="540385" algn="l"/>
                <a:tab pos="810260" algn="l"/>
              </a:tabLst>
            </a:pPr>
            <a:r>
              <a:rPr lang="th-TH" sz="9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1.2 สรุปผลโครงการ จำนวน 1 เล่ม</a:t>
            </a:r>
          </a:p>
          <a:p>
            <a:pPr marL="396000">
              <a:spcBef>
                <a:spcPts val="0"/>
              </a:spcBef>
              <a:spcAft>
                <a:spcPts val="600"/>
              </a:spcAft>
              <a:tabLst>
                <a:tab pos="540385" algn="l"/>
                <a:tab pos="810260" algn="l"/>
              </a:tabLst>
            </a:pPr>
            <a:r>
              <a:rPr lang="th-TH" sz="98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 ผลลัพธ์ (</a:t>
            </a:r>
            <a:r>
              <a:rPr lang="en-US" sz="98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Outcome</a:t>
            </a:r>
            <a:r>
              <a:rPr lang="en-US" sz="9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endParaRPr lang="en-US" sz="9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53100" indent="0">
              <a:spcBef>
                <a:spcPts val="0"/>
              </a:spcBef>
              <a:spcAft>
                <a:spcPts val="600"/>
              </a:spcAft>
              <a:buNone/>
              <a:tabLst>
                <a:tab pos="540385" algn="l"/>
                <a:tab pos="810260" algn="l"/>
              </a:tabLst>
            </a:pPr>
            <a:r>
              <a:rPr lang="th-TH" sz="9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2.1 เพื่อให้บุคลากรสำนักงานศึกษาธิการจังหวัดแพร่</a:t>
            </a:r>
            <a:r>
              <a:rPr lang="th-TH" sz="9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ดำรงชีวิตแบบพอเพียง มีวินัย </a:t>
            </a:r>
            <a:br>
              <a:rPr lang="th-TH" sz="9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9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มีความซื่อสัตย์สุจริตและมีจิตอาสา</a:t>
            </a:r>
            <a:endParaRPr lang="en-US" sz="9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53100" indent="0">
              <a:spcBef>
                <a:spcPts val="0"/>
              </a:spcBef>
              <a:spcAft>
                <a:spcPts val="600"/>
              </a:spcAft>
              <a:buNone/>
              <a:tabLst>
                <a:tab pos="540385" algn="l"/>
                <a:tab pos="810260" algn="l"/>
              </a:tabLst>
            </a:pPr>
            <a:r>
              <a:rPr lang="th-TH" sz="9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	</a:t>
            </a:r>
            <a:r>
              <a:rPr lang="th-TH" sz="9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2.2 เพื่อให้องค์กรเป็นองค์กรคุณธรรมที่มุ่งประโยชน์สุขร่วมกันขององค์กรนั้น ๆ</a:t>
            </a:r>
            <a:br>
              <a:rPr lang="th-TH" sz="9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9800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และร่วมกับสังคม</a:t>
            </a:r>
            <a:endParaRPr lang="en-US" sz="98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96000">
              <a:spcBef>
                <a:spcPts val="0"/>
              </a:spcBef>
              <a:spcAft>
                <a:spcPts val="600"/>
              </a:spcAft>
              <a:tabLst>
                <a:tab pos="540385" algn="l"/>
                <a:tab pos="810260" algn="l"/>
              </a:tabLst>
            </a:pPr>
            <a:endParaRPr lang="en-US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Picture 4" descr="หลอดไฟบนพื้นหลังสีเหลืองที่มีเส้นสเก็ตช์รูปแสงไฟและสายไฟ">
            <a:extLst>
              <a:ext uri="{FF2B5EF4-FFF2-40B4-BE49-F238E27FC236}">
                <a16:creationId xmlns:a16="http://schemas.microsoft.com/office/drawing/2014/main" id="{ECB763A7-9BA2-7F82-5A42-380AFB116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39" r="3681"/>
          <a:stretch/>
        </p:blipFill>
        <p:spPr>
          <a:xfrm>
            <a:off x="20" y="-1"/>
            <a:ext cx="3410445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4509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265050-FD84-47EF-A163-6A481836C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B064D-F4EB-4312-AEEA-6AFDB257E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7041201-C3DD-4181-B0E0-5C960FFE5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29A678F-8D0F-4F98-85A6-797199C55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2463FFC-4B08-4AF2-AC5A-F681CE977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87C110A9-8F54-42F4-9B19-8D33F94DE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F5AD5FC-19DB-4C66-BDDA-043A6AAC9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52A3EAD-426D-4399-B7E0-81D26F700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F842EF93-A507-4796-A726-0D0A9B751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4F1410B-DBCE-471A-97C3-B96C0A7BB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BC8502-8D68-4CE4-B690-2EBB6BCCD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th-TH"/>
            </a:p>
          </p:txBody>
        </p: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608B3F-972C-6792-62E3-D78520AB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th-TH" sz="45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ผลที่คาดว่าจะเกิด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77CD7A-FE9E-475D-BF9C-78183B0B1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ตัวแทนเนื้อหา 2">
            <a:extLst>
              <a:ext uri="{FF2B5EF4-FFF2-40B4-BE49-F238E27FC236}">
                <a16:creationId xmlns:a16="http://schemas.microsoft.com/office/drawing/2014/main" id="{5ACAAAB9-0248-D182-E888-7CD60E080D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622355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3700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608B3F-972C-6792-62E3-D78520AB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66" y="388800"/>
            <a:ext cx="10803524" cy="945730"/>
          </a:xfrm>
        </p:spPr>
        <p:txBody>
          <a:bodyPr>
            <a:normAutofit/>
          </a:bodyPr>
          <a:lstStyle/>
          <a:p>
            <a:r>
              <a:rPr lang="th-TH" sz="5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5. ดัชนีชี้วัดความสำเร็จ</a:t>
            </a:r>
          </a:p>
        </p:txBody>
      </p:sp>
      <p:graphicFrame>
        <p:nvGraphicFramePr>
          <p:cNvPr id="7" name="ตัวแทนเนื้อหา 2">
            <a:extLst>
              <a:ext uri="{FF2B5EF4-FFF2-40B4-BE49-F238E27FC236}">
                <a16:creationId xmlns:a16="http://schemas.microsoft.com/office/drawing/2014/main" id="{AEF69E42-9818-41BF-C91B-6676607B44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9681859"/>
              </p:ext>
            </p:extLst>
          </p:nvPr>
        </p:nvGraphicFramePr>
        <p:xfrm>
          <a:off x="294468" y="1435062"/>
          <a:ext cx="11685723" cy="5332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682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ตัวแทนเนื้อหา 2">
            <a:extLst>
              <a:ext uri="{FF2B5EF4-FFF2-40B4-BE49-F238E27FC236}">
                <a16:creationId xmlns:a16="http://schemas.microsoft.com/office/drawing/2014/main" id="{8D517C44-5659-9A1A-9776-F84DFAE7D6E7}"/>
              </a:ext>
            </a:extLst>
          </p:cNvPr>
          <p:cNvSpPr>
            <a:spLocks noGrp="1"/>
          </p:cNvSpPr>
          <p:nvPr/>
        </p:nvSpPr>
        <p:spPr>
          <a:xfrm>
            <a:off x="1333502" y="1816443"/>
            <a:ext cx="10257136" cy="3509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6.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</a:t>
            </a:r>
            <a:r>
              <a:rPr lang="en-US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ผู้ที่ได้รับผลประโยชน์</a:t>
            </a:r>
            <a:r>
              <a:rPr lang="en-US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บุคลากรสำนักงานศึกษาธิการจังหวัดแพร่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7.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</a:t>
            </a:r>
            <a:r>
              <a:rPr lang="en-US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</a:t>
            </a:r>
            <a:r>
              <a:rPr lang="en-US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</a:t>
            </a:r>
            <a:r>
              <a:rPr lang="en-US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2561 - 30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กันยายน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2567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3000" b="1" dirty="0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8. </a:t>
            </a:r>
            <a:r>
              <a:rPr lang="en-US" sz="3000" b="1" dirty="0" err="1">
                <a:solidFill>
                  <a:srgbClr val="0000FF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สถานที่ดำเนินการ</a:t>
            </a: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สำนักงานศึกษาธิการจังหวัดแพร่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168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หมู่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2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ตำบลป่าแมต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อำเภอเมืองแพร่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จังหวัดแพร่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7032639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4533</TotalTime>
  <Words>2463</Words>
  <Application>Microsoft Office PowerPoint</Application>
  <PresentationFormat>แบบจอกว้าง</PresentationFormat>
  <Paragraphs>232</Paragraphs>
  <Slides>36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36</vt:i4>
      </vt:variant>
    </vt:vector>
  </HeadingPairs>
  <TitlesOfParts>
    <vt:vector size="43" baseType="lpstr">
      <vt:lpstr>Arial</vt:lpstr>
      <vt:lpstr>Calibri</vt:lpstr>
      <vt:lpstr>Sarabun</vt:lpstr>
      <vt:lpstr>TH SarabunPSK</vt:lpstr>
      <vt:lpstr>Trebuchet MS</vt:lpstr>
      <vt:lpstr>Wingdings 3</vt:lpstr>
      <vt:lpstr>เหลี่ยมเพชร</vt:lpstr>
      <vt:lpstr>งานนำเสนอ PowerPoint</vt:lpstr>
      <vt:lpstr> 1. หลักการและเหตุผล </vt:lpstr>
      <vt:lpstr> 1. หลักการและเหตุผล (ต่อ) </vt:lpstr>
      <vt:lpstr> 1. หลักการและเหตุผล (ต่อ) </vt:lpstr>
      <vt:lpstr> 2. วัตถุประสงค์</vt:lpstr>
      <vt:lpstr>3. เป้าหมายโครงการ</vt:lpstr>
      <vt:lpstr>4. ผลที่คาดว่าจะเกิด</vt:lpstr>
      <vt:lpstr>5. ดัชนีชี้วัดความสำเร็จ</vt:lpstr>
      <vt:lpstr>งานนำเสนอ PowerPoint</vt:lpstr>
      <vt:lpstr> 9. การวิเคราะห์ความเสี่ยง       9.1  ความเสี่ยง      เนื่องจากบุคลากรในสำนักงานมีภารกิจ ที่ไม่สามารถเข้าร่วมกิจกรรมได้     9.2  การบริหารความเสียง      สอบถามบุคลากรในสำนักงาน ก่อนกำหนดกิจกรรม </vt:lpstr>
      <vt:lpstr>11. รายละเอียดงบประมาณ</vt:lpstr>
      <vt:lpstr>12. ผลสำเร็จของการดำเนินงาน</vt:lpstr>
      <vt:lpstr>ภาพกิจกรรมการประชุมผู้บริหารและบุคลากร  สำนักงานศึกษาธิการหวัดแพร่</vt:lpstr>
      <vt:lpstr>ภาพกิจกรรมการประชุมผู้บริหารและบุคลากร  สำนักงานศึกษาธิการหวัดแพร่</vt:lpstr>
      <vt:lpstr>12. ผลสำเร็จของการดำเนินงาน (ต่อ)</vt:lpstr>
      <vt:lpstr> ภาพกิจกรรม“เทิดทูนสถาบันชาติ ศาสนา พระมหากษัตริย์”</vt:lpstr>
      <vt:lpstr>ภาพกิจกรรม“เทิดทูนสถาบันชาติ ศาสนา พระมหากษัตริย์”</vt:lpstr>
      <vt:lpstr> ภาพกิจกรรม“เทิดทูนสถาบันชาติ ศาสนา พระมหากษัตริย์”</vt:lpstr>
      <vt:lpstr>12. ผลสำเร็จของการดำเนินงาน (ต่อ) </vt:lpstr>
      <vt:lpstr>ภาพกิจกรรมกิจกรรมจิตอาสาบำเพ็ญประโยชน์</vt:lpstr>
      <vt:lpstr>ภาพกิจกรรมกิจกรรมจิตอาสาบำเพ็ญประโยชน์</vt:lpstr>
      <vt:lpstr>12. ผลสำเร็จของการดำเนินงาน (ต่อ)</vt:lpstr>
      <vt:lpstr>ภาพกิจกรรมแต่งกายชุดเครื่องแบบข้าราชการในวันจันทร์</vt:lpstr>
      <vt:lpstr>12. ผลสำเร็จของการดำเนินงาน (ต่อ)</vt:lpstr>
      <vt:lpstr>12. ผลสำเร็จของการดำเนินงาน (ต่อ)</vt:lpstr>
      <vt:lpstr>ภาพกิจกรรมการแต่งกายด้วยผ้าไทย</vt:lpstr>
      <vt:lpstr>ภาพกิจกรรมการแต่งกายด้วยผ้าไทย</vt:lpstr>
      <vt:lpstr>12. ผลสำเร็จของการดำเนินงาน (ต่อ)</vt:lpstr>
      <vt:lpstr> ภาพกิจกรรมกิจกรรมเศรษฐกิจพอเพียง </vt:lpstr>
      <vt:lpstr>ภาพกิจกรรมเศรษฐกิจพอเพียง</vt:lpstr>
      <vt:lpstr>ภาพกิจกรรมเศรษฐกิจพอเพียง</vt:lpstr>
      <vt:lpstr>      12. ผลสำเร็จของการดำเนินงาน (ต่อ)</vt:lpstr>
      <vt:lpstr>ภาพกิจกรรมขับเคลื่อนการดำเนินงานการประเมินคุณธรรมและความโปร่งใสในการดำเนินงาน ของหน่วยงานภาครัฐ (Integrity and Transparency Assessment : ITA)  </vt:lpstr>
      <vt:lpstr>ภาพกิจกรรมขับเคลื่อนการดำเนินงานการประเมินคุณธรรมและความโปร่งใสในการดำเนินงาน ของหน่วยงานภาครัฐ (Integrity and Transparency Assessment : ITA)</vt:lpstr>
      <vt:lpstr> 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 Plan </dc:title>
  <dc:creator>OPS 138</dc:creator>
  <cp:lastModifiedBy>User</cp:lastModifiedBy>
  <cp:revision>99</cp:revision>
  <cp:lastPrinted>2023-07-17T17:11:34Z</cp:lastPrinted>
  <dcterms:created xsi:type="dcterms:W3CDTF">2023-06-07T06:34:56Z</dcterms:created>
  <dcterms:modified xsi:type="dcterms:W3CDTF">2024-07-12T04:01:59Z</dcterms:modified>
</cp:coreProperties>
</file>